
<file path=[Content_Types].xml><?xml version="1.0" encoding="utf-8"?>
<Types xmlns="http://schemas.openxmlformats.org/package/2006/content-types">
  <Default Extension="jpe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7.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8.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9.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0.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 id="2147483708" r:id="rId3"/>
    <p:sldMasterId id="2147483724" r:id="rId4"/>
    <p:sldMasterId id="2147483740" r:id="rId5"/>
    <p:sldMasterId id="2147483756" r:id="rId6"/>
    <p:sldMasterId id="2147483772" r:id="rId7"/>
    <p:sldMasterId id="2147483788" r:id="rId8"/>
    <p:sldMasterId id="2147483820" r:id="rId9"/>
    <p:sldMasterId id="2147483836" r:id="rId10"/>
    <p:sldMasterId id="2147483868" r:id="rId11"/>
  </p:sldMasterIdLst>
  <p:notesMasterIdLst>
    <p:notesMasterId r:id="rId28"/>
  </p:notesMasterIdLst>
  <p:sldIdLst>
    <p:sldId id="258" r:id="rId12"/>
    <p:sldId id="259" r:id="rId13"/>
    <p:sldId id="260" r:id="rId14"/>
    <p:sldId id="262" r:id="rId15"/>
    <p:sldId id="281" r:id="rId16"/>
    <p:sldId id="277" r:id="rId17"/>
    <p:sldId id="263" r:id="rId18"/>
    <p:sldId id="264" r:id="rId19"/>
    <p:sldId id="265" r:id="rId20"/>
    <p:sldId id="266" r:id="rId21"/>
    <p:sldId id="278" r:id="rId22"/>
    <p:sldId id="279" r:id="rId23"/>
    <p:sldId id="267" r:id="rId24"/>
    <p:sldId id="269" r:id="rId25"/>
    <p:sldId id="270" r:id="rId26"/>
    <p:sldId id="272"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27" autoAdjust="0"/>
    <p:restoredTop sz="99467" autoAdjust="0"/>
  </p:normalViewPr>
  <p:slideViewPr>
    <p:cSldViewPr snapToGrid="0" snapToObjects="1">
      <p:cViewPr varScale="1">
        <p:scale>
          <a:sx n="131" d="100"/>
          <a:sy n="131" d="100"/>
        </p:scale>
        <p:origin x="2072" y="184"/>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107" d="100"/>
          <a:sy n="107" d="100"/>
        </p:scale>
        <p:origin x="-3984"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slide" Target="slides/slide10.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08BEAC-F8D5-F24D-829D-27C3853C5B13}" type="datetimeFigureOut">
              <a:rPr lang="en-US" smtClean="0"/>
              <a:t>5/7/19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13AD99-07C1-DC4E-BAB9-D6E0AF077D6C}" type="slidenum">
              <a:rPr lang="en-US" smtClean="0"/>
              <a:t>‹#›</a:t>
            </a:fld>
            <a:endParaRPr lang="en-US"/>
          </a:p>
        </p:txBody>
      </p:sp>
    </p:spTree>
    <p:extLst>
      <p:ext uri="{BB962C8B-B14F-4D97-AF65-F5344CB8AC3E}">
        <p14:creationId xmlns:p14="http://schemas.microsoft.com/office/powerpoint/2010/main" val="150648191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79961" y="4343400"/>
            <a:ext cx="5486400" cy="4114800"/>
          </a:xfrm>
        </p:spPr>
        <p:txBody>
          <a:bodyPr/>
          <a:lstStyle/>
          <a:p>
            <a:r>
              <a:rPr lang="en-US" dirty="0">
                <a:latin typeface="Baskerville"/>
                <a:cs typeface="Baskerville"/>
              </a:rPr>
              <a:t>Profiling Mentally Ill Male Mass Murderers presentation will focus on the problem of young male spree killers pose to society. The spree killer, whether or not impacted by mental illness, is a considerable scourge upon society. Factors like easy access to guns, inadequate commitment laws governing dangerous mentally ill persons, the profession’s inability to predict dangerous behavior, and the frenzied response of media, each contribute to the increasing frequency of spree killing incidents. </a:t>
            </a:r>
          </a:p>
          <a:p>
            <a:endParaRPr lang="en-US" dirty="0">
              <a:latin typeface="Baskerville"/>
              <a:cs typeface="Baskerville"/>
            </a:endParaRPr>
          </a:p>
          <a:p>
            <a:r>
              <a:rPr lang="en-US" dirty="0">
                <a:latin typeface="Baskerville"/>
                <a:cs typeface="Baskerville"/>
              </a:rPr>
              <a:t>Relying upon selected case studies, we will explore classification efforts, the role of profiling, the special case of religious and/or political extremists, as well as weapons built for mass destruction, and cultural considerations in an effort to answer the question, “Can the forensic psychologist identify the young male spree killers before they act?” </a:t>
            </a:r>
          </a:p>
          <a:p>
            <a:endParaRPr lang="en-US" baseline="0" dirty="0"/>
          </a:p>
        </p:txBody>
      </p:sp>
      <p:sp>
        <p:nvSpPr>
          <p:cNvPr id="4" name="Slide Number Placeholder 3"/>
          <p:cNvSpPr>
            <a:spLocks noGrp="1"/>
          </p:cNvSpPr>
          <p:nvPr>
            <p:ph type="sldNum" sz="quarter" idx="10"/>
          </p:nvPr>
        </p:nvSpPr>
        <p:spPr/>
        <p:txBody>
          <a:bodyPr/>
          <a:lstStyle/>
          <a:p>
            <a:fld id="{F64E9B97-E83C-8C4C-852C-30AC1A04FD0E}"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1266461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Baskerville"/>
                <a:cs typeface="Baskerville"/>
              </a:rPr>
              <a:t>Early efforts tended predominantly to </a:t>
            </a:r>
            <a:r>
              <a:rPr lang="en-US" u="sng" dirty="0">
                <a:latin typeface="Baskerville"/>
                <a:cs typeface="Baskerville"/>
              </a:rPr>
              <a:t>focus on the individual</a:t>
            </a:r>
            <a:r>
              <a:rPr lang="en-US" dirty="0">
                <a:latin typeface="Baskerville"/>
                <a:cs typeface="Baskerville"/>
              </a:rPr>
              <a:t>, and assumed that mass murder behavior is consistent with a diagnosable mental or personality abnormality. Crenshaw, 1981, prior to 9-11 recognized that pathology is not a good differentiator for predicting mass murder. </a:t>
            </a:r>
          </a:p>
          <a:p>
            <a:endParaRPr lang="en-US" dirty="0">
              <a:latin typeface="Baskerville"/>
              <a:cs typeface="Baskerville"/>
            </a:endParaRPr>
          </a:p>
          <a:p>
            <a:r>
              <a:rPr lang="en-US" dirty="0">
                <a:latin typeface="Baskerville"/>
                <a:cs typeface="Baskerville"/>
              </a:rPr>
              <a:t>Forty years of terrorism research has firmly debunked the notion that mentally illness is the key to understanding mass murderers. </a:t>
            </a:r>
          </a:p>
        </p:txBody>
      </p:sp>
      <p:sp>
        <p:nvSpPr>
          <p:cNvPr id="4" name="Slide Number Placeholder 3"/>
          <p:cNvSpPr>
            <a:spLocks noGrp="1"/>
          </p:cNvSpPr>
          <p:nvPr>
            <p:ph type="sldNum" sz="quarter" idx="10"/>
          </p:nvPr>
        </p:nvSpPr>
        <p:spPr/>
        <p:txBody>
          <a:bodyPr/>
          <a:lstStyle/>
          <a:p>
            <a:fld id="{1E13AD99-07C1-DC4E-BAB9-D6E0AF077D6C}" type="slidenum">
              <a:rPr lang="en-US" smtClean="0"/>
              <a:t>4</a:t>
            </a:fld>
            <a:endParaRPr lang="en-US"/>
          </a:p>
        </p:txBody>
      </p:sp>
    </p:spTree>
    <p:extLst>
      <p:ext uri="{BB962C8B-B14F-4D97-AF65-F5344CB8AC3E}">
        <p14:creationId xmlns:p14="http://schemas.microsoft.com/office/powerpoint/2010/main" val="3977032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Baskerville"/>
                <a:cs typeface="Baskerville"/>
              </a:rPr>
              <a:t>Actually, shooters are often young males, who believe they are carrying out a mission (a revenge fantasy). Shooters meticulously plan the crime (they don’t snap), they frequently imitate prior rampage killers or model themselves after pseudo war commandos. Also, they are seen by their victims as cold and calculating, though they are not psychopaths. </a:t>
            </a:r>
            <a:endParaRPr lang="en-US" sz="1000" dirty="0">
              <a:latin typeface="Baskerville"/>
              <a:cs typeface="Baskerville"/>
            </a:endParaRPr>
          </a:p>
        </p:txBody>
      </p:sp>
      <p:sp>
        <p:nvSpPr>
          <p:cNvPr id="4" name="Slide Number Placeholder 3"/>
          <p:cNvSpPr>
            <a:spLocks noGrp="1"/>
          </p:cNvSpPr>
          <p:nvPr>
            <p:ph type="sldNum" sz="quarter" idx="10"/>
          </p:nvPr>
        </p:nvSpPr>
        <p:spPr/>
        <p:txBody>
          <a:bodyPr/>
          <a:lstStyle/>
          <a:p>
            <a:fld id="{1E13AD99-07C1-DC4E-BAB9-D6E0AF077D6C}" type="slidenum">
              <a:rPr lang="en-US" smtClean="0"/>
              <a:t>5</a:t>
            </a:fld>
            <a:endParaRPr lang="en-US"/>
          </a:p>
        </p:txBody>
      </p:sp>
    </p:spTree>
    <p:extLst>
      <p:ext uri="{BB962C8B-B14F-4D97-AF65-F5344CB8AC3E}">
        <p14:creationId xmlns:p14="http://schemas.microsoft.com/office/powerpoint/2010/main" val="4211247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latin typeface="Times New Roman"/>
                <a:cs typeface="Times New Roman"/>
              </a:rPr>
              <a:t>Columbine set the script for mass murder incident coverage:</a:t>
            </a:r>
          </a:p>
          <a:p>
            <a:endParaRPr lang="en-US" sz="1600" dirty="0">
              <a:latin typeface="Times New Roman"/>
              <a:cs typeface="Times New Roman"/>
            </a:endParaRPr>
          </a:p>
          <a:p>
            <a:pPr lvl="1"/>
            <a:r>
              <a:rPr lang="en-US" sz="1400" dirty="0">
                <a:latin typeface="Times New Roman"/>
                <a:cs typeface="Times New Roman"/>
              </a:rPr>
              <a:t>1. Begin with live reports from the scene, repeatedly air images of people fleeing </a:t>
            </a:r>
          </a:p>
          <a:p>
            <a:pPr lvl="1"/>
            <a:r>
              <a:rPr lang="en-US" sz="1400" dirty="0">
                <a:latin typeface="Times New Roman"/>
                <a:cs typeface="Times New Roman"/>
              </a:rPr>
              <a:t>2. Bring on experts to offer their assessments, focus on the perpetrator, his motives</a:t>
            </a:r>
            <a:r>
              <a:rPr lang="mr-IN" sz="1400" dirty="0">
                <a:latin typeface="Times New Roman"/>
                <a:cs typeface="Times New Roman"/>
              </a:rPr>
              <a:t>…</a:t>
            </a:r>
            <a:r>
              <a:rPr lang="en-US" sz="1400" dirty="0">
                <a:latin typeface="Times New Roman"/>
                <a:cs typeface="Times New Roman"/>
              </a:rPr>
              <a:t>their upbringing</a:t>
            </a:r>
            <a:r>
              <a:rPr lang="mr-IN" sz="1400" dirty="0">
                <a:latin typeface="Times New Roman"/>
                <a:cs typeface="Times New Roman"/>
              </a:rPr>
              <a:t>…</a:t>
            </a:r>
            <a:endParaRPr lang="en-US" sz="1400" dirty="0">
              <a:latin typeface="Times New Roman"/>
              <a:cs typeface="Times New Roman"/>
            </a:endParaRPr>
          </a:p>
          <a:p>
            <a:pPr lvl="1"/>
            <a:r>
              <a:rPr lang="en-US" sz="1400" dirty="0">
                <a:latin typeface="Times New Roman"/>
                <a:cs typeface="Times New Roman"/>
              </a:rPr>
              <a:t>3. Cover law enforcement press conferences</a:t>
            </a:r>
          </a:p>
          <a:p>
            <a:pPr lvl="1"/>
            <a:r>
              <a:rPr lang="en-US" sz="1400" dirty="0">
                <a:latin typeface="Times New Roman"/>
                <a:cs typeface="Times New Roman"/>
              </a:rPr>
              <a:t>4. Identify victims, force the victims to grieve in a fishbowl, and talk about societal changes needed. </a:t>
            </a:r>
          </a:p>
          <a:p>
            <a:pPr lvl="1"/>
            <a:endParaRPr lang="en-US" sz="1400" dirty="0">
              <a:latin typeface="Times New Roman"/>
              <a:cs typeface="Times New Roman"/>
            </a:endParaRPr>
          </a:p>
          <a:p>
            <a:r>
              <a:rPr lang="en-US" sz="1600" dirty="0">
                <a:latin typeface="Times New Roman"/>
                <a:cs typeface="Times New Roman"/>
              </a:rPr>
              <a:t>Why did it begin with Columbine?</a:t>
            </a:r>
          </a:p>
          <a:p>
            <a:pPr marL="800100" lvl="1" indent="-342900">
              <a:buAutoNum type="arabicPeriod"/>
            </a:pPr>
            <a:r>
              <a:rPr lang="en-US" sz="1400" dirty="0">
                <a:latin typeface="Times New Roman"/>
                <a:cs typeface="Times New Roman"/>
              </a:rPr>
              <a:t>Due to the advent of 24 hour a day cable news coverage, which promoted fame seeking violent actors. </a:t>
            </a:r>
          </a:p>
          <a:p>
            <a:pPr marL="800100" lvl="1" indent="-342900">
              <a:buAutoNum type="arabicPeriod"/>
            </a:pPr>
            <a:r>
              <a:rPr lang="en-US" sz="1400" dirty="0">
                <a:latin typeface="Times New Roman"/>
                <a:cs typeface="Times New Roman"/>
              </a:rPr>
              <a:t>Reliance on CCTV footage of the shooting </a:t>
            </a:r>
          </a:p>
          <a:p>
            <a:pPr marL="800100" lvl="1" indent="-342900">
              <a:buAutoNum type="arabicPeriod"/>
            </a:pPr>
            <a:r>
              <a:rPr lang="en-US" sz="1400" dirty="0">
                <a:latin typeface="Times New Roman"/>
                <a:cs typeface="Times New Roman"/>
              </a:rPr>
              <a:t>The discovery that exploitation of our fears produces a public fascination, people will watch</a:t>
            </a:r>
            <a:endParaRPr lang="en-US" dirty="0"/>
          </a:p>
        </p:txBody>
      </p:sp>
      <p:sp>
        <p:nvSpPr>
          <p:cNvPr id="4" name="Slide Number Placeholder 3"/>
          <p:cNvSpPr>
            <a:spLocks noGrp="1"/>
          </p:cNvSpPr>
          <p:nvPr>
            <p:ph type="sldNum" sz="quarter" idx="10"/>
          </p:nvPr>
        </p:nvSpPr>
        <p:spPr/>
        <p:txBody>
          <a:bodyPr/>
          <a:lstStyle/>
          <a:p>
            <a:fld id="{1E13AD99-07C1-DC4E-BAB9-D6E0AF077D6C}" type="slidenum">
              <a:rPr lang="en-US" smtClean="0"/>
              <a:t>6</a:t>
            </a:fld>
            <a:endParaRPr lang="en-US"/>
          </a:p>
        </p:txBody>
      </p:sp>
    </p:spTree>
    <p:extLst>
      <p:ext uri="{BB962C8B-B14F-4D97-AF65-F5344CB8AC3E}">
        <p14:creationId xmlns:p14="http://schemas.microsoft.com/office/powerpoint/2010/main" val="2541158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Baskerville"/>
                <a:cs typeface="Baskerville"/>
              </a:rPr>
              <a:t>	</a:t>
            </a:r>
            <a:r>
              <a:rPr lang="en-US" sz="1400" dirty="0">
                <a:latin typeface="Baskerville"/>
                <a:cs typeface="Baskerville"/>
              </a:rPr>
              <a:t>August 2016:  Presentation at the APA by Jennifer Johnson, Ph.D., 	concluded: 	</a:t>
            </a:r>
            <a:r>
              <a:rPr lang="en-US" sz="1400" b="1" dirty="0">
                <a:latin typeface="Baskerville"/>
                <a:cs typeface="Baskerville"/>
              </a:rPr>
              <a:t>“media contagion” is largely responsible for the 	increase in these often deadly outbursts. </a:t>
            </a:r>
            <a:r>
              <a:rPr lang="en-US" sz="1400" dirty="0">
                <a:latin typeface="Baskerville"/>
                <a:cs typeface="Baskerville"/>
              </a:rPr>
              <a:t>See, Media Contagion is 	a factor in mass shootings, Security Newswire, August 10, 2016</a:t>
            </a:r>
          </a:p>
          <a:p>
            <a:pPr lvl="1"/>
            <a:endParaRPr lang="en-US" sz="1400" dirty="0">
              <a:latin typeface="Baskerville"/>
              <a:cs typeface="Baskerville"/>
            </a:endParaRPr>
          </a:p>
          <a:p>
            <a:pPr marL="349250" lvl="1" indent="0">
              <a:buNone/>
            </a:pPr>
            <a:r>
              <a:rPr lang="en-US" sz="1400" dirty="0">
                <a:latin typeface="Baskerville"/>
                <a:cs typeface="Baskerville"/>
              </a:rPr>
              <a:t>Reid </a:t>
            </a:r>
            <a:r>
              <a:rPr lang="en-US" sz="1400" dirty="0" err="1">
                <a:latin typeface="Baskerville"/>
                <a:cs typeface="Baskerville"/>
              </a:rPr>
              <a:t>Meloy</a:t>
            </a:r>
            <a:r>
              <a:rPr lang="en-US" sz="1400" dirty="0">
                <a:latin typeface="Baskerville"/>
                <a:cs typeface="Baskerville"/>
              </a:rPr>
              <a:t> (forensic psychologist and threat assessment expert), “ </a:t>
            </a:r>
            <a:r>
              <a:rPr lang="mr-IN" sz="1400" dirty="0">
                <a:latin typeface="Baskerville"/>
                <a:cs typeface="Baskerville"/>
              </a:rPr>
              <a:t>…</a:t>
            </a:r>
            <a:r>
              <a:rPr lang="en-US" sz="1400" b="1" dirty="0">
                <a:latin typeface="Baskerville"/>
                <a:cs typeface="Baskerville"/>
              </a:rPr>
              <a:t>we’re going to see more of this movement toward real time broadcasting of these events</a:t>
            </a:r>
            <a:r>
              <a:rPr lang="en-US" sz="1400" dirty="0">
                <a:latin typeface="Baskerville"/>
                <a:cs typeface="Baskerville"/>
              </a:rPr>
              <a:t>…</a:t>
            </a:r>
            <a:r>
              <a:rPr lang="en-US" sz="1400" b="1" dirty="0">
                <a:latin typeface="Baskerville"/>
                <a:cs typeface="Baskerville"/>
              </a:rPr>
              <a:t>fulfilling their desire to be seen and to gain notoriety</a:t>
            </a:r>
            <a:r>
              <a:rPr lang="en-US" sz="1400" dirty="0">
                <a:latin typeface="Baskerville"/>
                <a:cs typeface="Baskerville"/>
              </a:rPr>
              <a:t>.”  </a:t>
            </a:r>
          </a:p>
          <a:p>
            <a:pPr marL="349250" lvl="1" indent="0">
              <a:buNone/>
            </a:pPr>
            <a:endParaRPr lang="en-US" sz="1400" dirty="0">
              <a:latin typeface="Baskerville"/>
              <a:cs typeface="Baskerville"/>
            </a:endParaRPr>
          </a:p>
          <a:p>
            <a:pPr marL="349250" lvl="1"/>
            <a:r>
              <a:rPr lang="en-US" sz="1400" dirty="0" err="1">
                <a:latin typeface="Times New Roman"/>
                <a:cs typeface="Times New Roman"/>
              </a:rPr>
              <a:t>Vester</a:t>
            </a:r>
            <a:r>
              <a:rPr lang="en-US" sz="1400" dirty="0">
                <a:latin typeface="Times New Roman"/>
                <a:cs typeface="Times New Roman"/>
              </a:rPr>
              <a:t> Flanagan said in a fax delivered to ABC News that he took his inspiration from the Columbine, Virginia Tech killers, and the Charleston church massacre (that had occurred months before). .</a:t>
            </a:r>
          </a:p>
          <a:p>
            <a:pPr marL="349250" lvl="1" indent="0">
              <a:buNone/>
            </a:pPr>
            <a:endParaRPr lang="en-US" sz="1400" dirty="0">
              <a:latin typeface="Baskerville"/>
              <a:cs typeface="Baskerville"/>
            </a:endParaRPr>
          </a:p>
          <a:p>
            <a:pPr marL="349250" lvl="1" indent="0">
              <a:buNone/>
            </a:pPr>
            <a:endParaRPr lang="en-US" sz="1400" dirty="0">
              <a:latin typeface="Baskerville"/>
              <a:cs typeface="Baskerville"/>
            </a:endParaRPr>
          </a:p>
          <a:p>
            <a:endParaRPr lang="en-US" sz="1400" dirty="0"/>
          </a:p>
        </p:txBody>
      </p:sp>
      <p:sp>
        <p:nvSpPr>
          <p:cNvPr id="4" name="Slide Number Placeholder 3"/>
          <p:cNvSpPr>
            <a:spLocks noGrp="1"/>
          </p:cNvSpPr>
          <p:nvPr>
            <p:ph type="sldNum" sz="quarter" idx="10"/>
          </p:nvPr>
        </p:nvSpPr>
        <p:spPr/>
        <p:txBody>
          <a:bodyPr/>
          <a:lstStyle/>
          <a:p>
            <a:fld id="{1E13AD99-07C1-DC4E-BAB9-D6E0AF077D6C}" type="slidenum">
              <a:rPr lang="en-US" smtClean="0"/>
              <a:t>7</a:t>
            </a:fld>
            <a:endParaRPr lang="en-US"/>
          </a:p>
        </p:txBody>
      </p:sp>
    </p:spTree>
    <p:extLst>
      <p:ext uri="{BB962C8B-B14F-4D97-AF65-F5344CB8AC3E}">
        <p14:creationId xmlns:p14="http://schemas.microsoft.com/office/powerpoint/2010/main" val="2622081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800" dirty="0">
                <a:latin typeface="Times New Roman"/>
                <a:cs typeface="Times New Roman"/>
              </a:rPr>
              <a:t>Facebook admitted the mosque shooting videos were shared 4,000 times before they were noticed and taken down. </a:t>
            </a:r>
          </a:p>
          <a:p>
            <a:pPr lvl="1"/>
            <a:endParaRPr lang="en-US" sz="1800" dirty="0">
              <a:latin typeface="Times New Roman"/>
              <a:cs typeface="Times New Roman"/>
            </a:endParaRPr>
          </a:p>
          <a:p>
            <a:pPr lvl="1"/>
            <a:r>
              <a:rPr lang="en-US" sz="1800" dirty="0">
                <a:latin typeface="Times New Roman"/>
                <a:cs typeface="Times New Roman"/>
              </a:rPr>
              <a:t>The social media giant also said that it removed some 300,000 copies of the video in the first 24 hours and blocked 1.2 million copies from being uploaded.</a:t>
            </a:r>
          </a:p>
          <a:p>
            <a:endParaRPr lang="en-US" dirty="0"/>
          </a:p>
        </p:txBody>
      </p:sp>
      <p:sp>
        <p:nvSpPr>
          <p:cNvPr id="4" name="Slide Number Placeholder 3"/>
          <p:cNvSpPr>
            <a:spLocks noGrp="1"/>
          </p:cNvSpPr>
          <p:nvPr>
            <p:ph type="sldNum" sz="quarter" idx="10"/>
          </p:nvPr>
        </p:nvSpPr>
        <p:spPr/>
        <p:txBody>
          <a:bodyPr/>
          <a:lstStyle/>
          <a:p>
            <a:fld id="{1E13AD99-07C1-DC4E-BAB9-D6E0AF077D6C}" type="slidenum">
              <a:rPr lang="en-US" smtClean="0"/>
              <a:t>9</a:t>
            </a:fld>
            <a:endParaRPr lang="en-US"/>
          </a:p>
        </p:txBody>
      </p:sp>
    </p:spTree>
    <p:extLst>
      <p:ext uri="{BB962C8B-B14F-4D97-AF65-F5344CB8AC3E}">
        <p14:creationId xmlns:p14="http://schemas.microsoft.com/office/powerpoint/2010/main" val="2922097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Baskerville"/>
                <a:cs typeface="Baskerville"/>
              </a:rPr>
              <a:t>Dr. Paul Mullen examined the psychological profiles of five perpetrators of mass killings who were captured alive.  </a:t>
            </a:r>
          </a:p>
          <a:p>
            <a:endParaRPr lang="en-US" sz="1800" dirty="0">
              <a:latin typeface="Baskerville"/>
              <a:cs typeface="Baskerville"/>
            </a:endParaRPr>
          </a:p>
          <a:p>
            <a:r>
              <a:rPr lang="en-US" sz="1800" dirty="0">
                <a:latin typeface="Baskerville"/>
                <a:cs typeface="Baskerville"/>
              </a:rPr>
              <a:t>He found:</a:t>
            </a:r>
          </a:p>
          <a:p>
            <a:pPr lvl="1"/>
            <a:r>
              <a:rPr lang="en-US" sz="1800" dirty="0">
                <a:latin typeface="Baskerville"/>
                <a:cs typeface="Baskerville"/>
              </a:rPr>
              <a:t>These individual were often bullied in childhood.</a:t>
            </a:r>
          </a:p>
          <a:p>
            <a:pPr lvl="1"/>
            <a:r>
              <a:rPr lang="en-US" sz="1800" dirty="0">
                <a:latin typeface="Baskerville"/>
                <a:cs typeface="Baskerville"/>
              </a:rPr>
              <a:t>They had personalities marked by suspiciousness.</a:t>
            </a:r>
          </a:p>
          <a:p>
            <a:pPr lvl="1"/>
            <a:r>
              <a:rPr lang="en-US" sz="1800" dirty="0">
                <a:latin typeface="Baskerville"/>
                <a:cs typeface="Baskerville"/>
              </a:rPr>
              <a:t>They showed obsessional traits, grandiosity and persecutory beliefs.</a:t>
            </a:r>
          </a:p>
          <a:p>
            <a:pPr lvl="1"/>
            <a:r>
              <a:rPr lang="en-US" sz="1800" dirty="0">
                <a:latin typeface="Baskerville"/>
                <a:cs typeface="Baskerville"/>
              </a:rPr>
              <a:t>They intended to kill as many people as they could and then kill themselves.</a:t>
            </a:r>
          </a:p>
          <a:p>
            <a:pPr lvl="1"/>
            <a:r>
              <a:rPr lang="en-US" sz="1800" dirty="0">
                <a:latin typeface="Baskerville"/>
                <a:cs typeface="Baskerville"/>
              </a:rPr>
              <a:t>They were influenced by heavily publicized cases of other mass shootings.</a:t>
            </a:r>
          </a:p>
          <a:p>
            <a:pPr marL="349250" lvl="1" indent="0">
              <a:buNone/>
            </a:pPr>
            <a:endParaRPr lang="en-US" sz="1400" dirty="0">
              <a:latin typeface="Baskerville"/>
              <a:cs typeface="Baskerville"/>
            </a:endParaRPr>
          </a:p>
          <a:p>
            <a:pPr marL="349250" lvl="1" indent="0">
              <a:buNone/>
            </a:pPr>
            <a:r>
              <a:rPr lang="en-US" dirty="0">
                <a:latin typeface="Baskerville"/>
                <a:cs typeface="Baskerville"/>
              </a:rPr>
              <a:t>Mullen, P.E. The autogenic (self generated) massacre. Behavioral Science and the Law, 2004; 22:311-323</a:t>
            </a:r>
            <a:r>
              <a:rPr lang="en-US" sz="1400" dirty="0">
                <a:latin typeface="Baskerville"/>
                <a:cs typeface="Baskerville"/>
              </a:rPr>
              <a:t>.</a:t>
            </a:r>
          </a:p>
          <a:p>
            <a:endParaRPr lang="en-US" dirty="0"/>
          </a:p>
        </p:txBody>
      </p:sp>
      <p:sp>
        <p:nvSpPr>
          <p:cNvPr id="4" name="Slide Number Placeholder 3"/>
          <p:cNvSpPr>
            <a:spLocks noGrp="1"/>
          </p:cNvSpPr>
          <p:nvPr>
            <p:ph type="sldNum" sz="quarter" idx="10"/>
          </p:nvPr>
        </p:nvSpPr>
        <p:spPr/>
        <p:txBody>
          <a:bodyPr/>
          <a:lstStyle/>
          <a:p>
            <a:fld id="{1E13AD99-07C1-DC4E-BAB9-D6E0AF077D6C}" type="slidenum">
              <a:rPr lang="en-US" smtClean="0"/>
              <a:t>14</a:t>
            </a:fld>
            <a:endParaRPr lang="en-US"/>
          </a:p>
        </p:txBody>
      </p:sp>
    </p:spTree>
    <p:extLst>
      <p:ext uri="{BB962C8B-B14F-4D97-AF65-F5344CB8AC3E}">
        <p14:creationId xmlns:p14="http://schemas.microsoft.com/office/powerpoint/2010/main" val="4054721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900" dirty="0"/>
              <a:t>Psychopathic &amp; sexual sadists:</a:t>
            </a:r>
          </a:p>
          <a:p>
            <a:pPr lvl="0"/>
            <a:endParaRPr lang="en-US" dirty="0"/>
          </a:p>
          <a:p>
            <a:pPr lvl="1"/>
            <a:r>
              <a:rPr lang="en-US" sz="1600" dirty="0"/>
              <a:t>In 1982 Dietz study of pornographic imagery and prevalence of paraphilia in Bergin County, NJ. </a:t>
            </a:r>
          </a:p>
          <a:p>
            <a:pPr lvl="2"/>
            <a:r>
              <a:rPr lang="en-US" sz="1600" dirty="0"/>
              <a:t>. </a:t>
            </a:r>
          </a:p>
          <a:p>
            <a:pPr lvl="1"/>
            <a:r>
              <a:rPr lang="en-US" sz="1600" dirty="0"/>
              <a:t>Sexual Sadists that commit violent sex crimes often have dual mental disorder diagnoses. </a:t>
            </a:r>
          </a:p>
          <a:p>
            <a:pPr lvl="1"/>
            <a:endParaRPr lang="en-US" sz="1600" dirty="0"/>
          </a:p>
          <a:p>
            <a:pPr lvl="1"/>
            <a:r>
              <a:rPr lang="en-US" sz="1600" dirty="0"/>
              <a:t>That is,  apart from their sexual desires, they are often psychopaths, and suffer from personality disorders, substance abuse. </a:t>
            </a:r>
          </a:p>
          <a:p>
            <a:pPr lvl="1"/>
            <a:endParaRPr lang="en-US" sz="1600" dirty="0"/>
          </a:p>
          <a:p>
            <a:pPr lvl="1"/>
            <a:r>
              <a:rPr lang="en-US" sz="1600" dirty="0"/>
              <a:t>Far less often they are psychotic or have a organic brain disease. </a:t>
            </a:r>
          </a:p>
          <a:p>
            <a:endParaRPr lang="en-US" dirty="0"/>
          </a:p>
        </p:txBody>
      </p:sp>
      <p:sp>
        <p:nvSpPr>
          <p:cNvPr id="4" name="Slide Number Placeholder 3"/>
          <p:cNvSpPr>
            <a:spLocks noGrp="1"/>
          </p:cNvSpPr>
          <p:nvPr>
            <p:ph type="sldNum" sz="quarter" idx="10"/>
          </p:nvPr>
        </p:nvSpPr>
        <p:spPr/>
        <p:txBody>
          <a:bodyPr/>
          <a:lstStyle/>
          <a:p>
            <a:fld id="{1E13AD99-07C1-DC4E-BAB9-D6E0AF077D6C}" type="slidenum">
              <a:rPr lang="en-US" smtClean="0"/>
              <a:t>16</a:t>
            </a:fld>
            <a:endParaRPr lang="en-US"/>
          </a:p>
        </p:txBody>
      </p:sp>
    </p:spTree>
    <p:extLst>
      <p:ext uri="{BB962C8B-B14F-4D97-AF65-F5344CB8AC3E}">
        <p14:creationId xmlns:p14="http://schemas.microsoft.com/office/powerpoint/2010/main" val="130491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8" name="Footer Placeholder 7"/>
          <p:cNvSpPr>
            <a:spLocks noGrp="1"/>
          </p:cNvSpPr>
          <p:nvPr>
            <p:ph type="ftr" sz="quarter" idx="11"/>
          </p:nvPr>
        </p:nvSpPr>
        <p:spPr>
          <a:xfrm>
            <a:off x="1120588" y="188259"/>
            <a:ext cx="2895600" cy="365125"/>
          </a:xfrm>
        </p:spPr>
        <p:txBody>
          <a:bodyPr/>
          <a:lstStyle/>
          <a:p>
            <a:endParaRPr lang="en-US">
              <a:solidFill>
                <a:prstClr val="black">
                  <a:lumMod val="65000"/>
                  <a:lumOff val="35000"/>
                </a:prstClr>
              </a:solidFill>
              <a:latin typeface="Century Gothic"/>
            </a:endParaRPr>
          </a:p>
        </p:txBody>
      </p:sp>
      <p:sp>
        <p:nvSpPr>
          <p:cNvPr id="9" name="Slide Number Placeholder 8"/>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5" name="Slide Number Placeholder 4"/>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4" name="Slide Number Placeholder 3"/>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8" name="Footer Placeholder 7"/>
          <p:cNvSpPr>
            <a:spLocks noGrp="1"/>
          </p:cNvSpPr>
          <p:nvPr>
            <p:ph type="ftr" sz="quarter" idx="11"/>
          </p:nvPr>
        </p:nvSpPr>
        <p:spPr>
          <a:xfrm>
            <a:off x="1120588" y="188259"/>
            <a:ext cx="2895600" cy="365125"/>
          </a:xfrm>
        </p:spPr>
        <p:txBody>
          <a:bodyPr/>
          <a:lstStyle/>
          <a:p>
            <a:endParaRPr lang="en-US">
              <a:solidFill>
                <a:prstClr val="black">
                  <a:lumMod val="65000"/>
                  <a:lumOff val="35000"/>
                </a:prstClr>
              </a:solidFill>
              <a:latin typeface="Century Gothic"/>
            </a:endParaRPr>
          </a:p>
        </p:txBody>
      </p:sp>
      <p:sp>
        <p:nvSpPr>
          <p:cNvPr id="9" name="Slide Number Placeholder 8"/>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5" name="Slide Number Placeholder 4"/>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4" name="Slide Number Placeholder 3"/>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8" name="Footer Placeholder 7"/>
          <p:cNvSpPr>
            <a:spLocks noGrp="1"/>
          </p:cNvSpPr>
          <p:nvPr>
            <p:ph type="ftr" sz="quarter" idx="11"/>
          </p:nvPr>
        </p:nvSpPr>
        <p:spPr>
          <a:xfrm>
            <a:off x="1120588" y="188259"/>
            <a:ext cx="2895600" cy="365125"/>
          </a:xfrm>
        </p:spPr>
        <p:txBody>
          <a:bodyPr/>
          <a:lstStyle/>
          <a:p>
            <a:endParaRPr lang="en-US">
              <a:solidFill>
                <a:prstClr val="black">
                  <a:lumMod val="65000"/>
                  <a:lumOff val="35000"/>
                </a:prstClr>
              </a:solidFill>
              <a:latin typeface="Century Gothic"/>
            </a:endParaRPr>
          </a:p>
        </p:txBody>
      </p:sp>
      <p:sp>
        <p:nvSpPr>
          <p:cNvPr id="9" name="Slide Number Placeholder 8"/>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5" name="Slide Number Placeholder 4"/>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4" name="Slide Number Placeholder 3"/>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8" name="Footer Placeholder 7"/>
          <p:cNvSpPr>
            <a:spLocks noGrp="1"/>
          </p:cNvSpPr>
          <p:nvPr>
            <p:ph type="ftr" sz="quarter" idx="11"/>
          </p:nvPr>
        </p:nvSpPr>
        <p:spPr>
          <a:xfrm>
            <a:off x="1120588" y="188259"/>
            <a:ext cx="2895600" cy="365125"/>
          </a:xfrm>
        </p:spPr>
        <p:txBody>
          <a:bodyPr/>
          <a:lstStyle/>
          <a:p>
            <a:endParaRPr lang="en-US">
              <a:solidFill>
                <a:prstClr val="black">
                  <a:lumMod val="65000"/>
                  <a:lumOff val="35000"/>
                </a:prstClr>
              </a:solidFill>
              <a:latin typeface="Century Gothic"/>
            </a:endParaRPr>
          </a:p>
        </p:txBody>
      </p:sp>
      <p:sp>
        <p:nvSpPr>
          <p:cNvPr id="9" name="Slide Number Placeholder 8"/>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5" name="Slide Number Placeholder 4"/>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4" name="Slide Number Placeholder 3"/>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8" name="Footer Placeholder 7"/>
          <p:cNvSpPr>
            <a:spLocks noGrp="1"/>
          </p:cNvSpPr>
          <p:nvPr>
            <p:ph type="ftr" sz="quarter" idx="11"/>
          </p:nvPr>
        </p:nvSpPr>
        <p:spPr>
          <a:xfrm>
            <a:off x="1120588" y="188259"/>
            <a:ext cx="2895600" cy="365125"/>
          </a:xfrm>
        </p:spPr>
        <p:txBody>
          <a:bodyPr/>
          <a:lstStyle/>
          <a:p>
            <a:endParaRPr lang="en-US">
              <a:solidFill>
                <a:prstClr val="black">
                  <a:lumMod val="65000"/>
                  <a:lumOff val="35000"/>
                </a:prstClr>
              </a:solidFill>
              <a:latin typeface="Century Gothic"/>
            </a:endParaRPr>
          </a:p>
        </p:txBody>
      </p:sp>
      <p:sp>
        <p:nvSpPr>
          <p:cNvPr id="9" name="Slide Number Placeholder 8"/>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5" name="Slide Number Placeholder 4"/>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4" name="Slide Number Placeholder 3"/>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8" name="Footer Placeholder 7"/>
          <p:cNvSpPr>
            <a:spLocks noGrp="1"/>
          </p:cNvSpPr>
          <p:nvPr>
            <p:ph type="ftr" sz="quarter" idx="11"/>
          </p:nvPr>
        </p:nvSpPr>
        <p:spPr>
          <a:xfrm>
            <a:off x="1120588" y="188259"/>
            <a:ext cx="2895600" cy="365125"/>
          </a:xfrm>
        </p:spPr>
        <p:txBody>
          <a:bodyPr/>
          <a:lstStyle/>
          <a:p>
            <a:endParaRPr lang="en-US">
              <a:solidFill>
                <a:prstClr val="black">
                  <a:lumMod val="65000"/>
                  <a:lumOff val="35000"/>
                </a:prstClr>
              </a:solidFill>
              <a:latin typeface="Century Gothic"/>
            </a:endParaRPr>
          </a:p>
        </p:txBody>
      </p:sp>
      <p:sp>
        <p:nvSpPr>
          <p:cNvPr id="9" name="Slide Number Placeholder 8"/>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5" name="Slide Number Placeholder 4"/>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4" name="Slide Number Placeholder 3"/>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8" name="Footer Placeholder 7"/>
          <p:cNvSpPr>
            <a:spLocks noGrp="1"/>
          </p:cNvSpPr>
          <p:nvPr>
            <p:ph type="ftr" sz="quarter" idx="11"/>
          </p:nvPr>
        </p:nvSpPr>
        <p:spPr>
          <a:xfrm>
            <a:off x="1120588" y="188259"/>
            <a:ext cx="2895600" cy="365125"/>
          </a:xfrm>
        </p:spPr>
        <p:txBody>
          <a:bodyPr/>
          <a:lstStyle/>
          <a:p>
            <a:endParaRPr lang="en-US">
              <a:solidFill>
                <a:prstClr val="black">
                  <a:lumMod val="65000"/>
                  <a:lumOff val="35000"/>
                </a:prstClr>
              </a:solidFill>
              <a:latin typeface="Century Gothic"/>
            </a:endParaRPr>
          </a:p>
        </p:txBody>
      </p:sp>
      <p:sp>
        <p:nvSpPr>
          <p:cNvPr id="9" name="Slide Number Placeholder 8"/>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5" name="Slide Number Placeholder 4"/>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4" name="Slide Number Placeholder 3"/>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8" name="Footer Placeholder 7"/>
          <p:cNvSpPr>
            <a:spLocks noGrp="1"/>
          </p:cNvSpPr>
          <p:nvPr>
            <p:ph type="ftr" sz="quarter" idx="11"/>
          </p:nvPr>
        </p:nvSpPr>
        <p:spPr>
          <a:xfrm>
            <a:off x="1120588" y="188259"/>
            <a:ext cx="2895600" cy="365125"/>
          </a:xfrm>
        </p:spPr>
        <p:txBody>
          <a:bodyPr/>
          <a:lstStyle/>
          <a:p>
            <a:endParaRPr lang="en-US">
              <a:solidFill>
                <a:prstClr val="black">
                  <a:lumMod val="65000"/>
                  <a:lumOff val="35000"/>
                </a:prstClr>
              </a:solidFill>
              <a:latin typeface="Century Gothic"/>
            </a:endParaRPr>
          </a:p>
        </p:txBody>
      </p:sp>
      <p:sp>
        <p:nvSpPr>
          <p:cNvPr id="9" name="Slide Number Placeholder 8"/>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8" name="Footer Placeholder 7"/>
          <p:cNvSpPr>
            <a:spLocks noGrp="1"/>
          </p:cNvSpPr>
          <p:nvPr>
            <p:ph type="ftr" sz="quarter" idx="11"/>
          </p:nvPr>
        </p:nvSpPr>
        <p:spPr>
          <a:xfrm>
            <a:off x="1120588" y="188259"/>
            <a:ext cx="2895600" cy="365125"/>
          </a:xfrm>
        </p:spPr>
        <p:txBody>
          <a:bodyPr/>
          <a:lstStyle/>
          <a:p>
            <a:endParaRPr lang="en-US">
              <a:solidFill>
                <a:prstClr val="black">
                  <a:lumMod val="65000"/>
                  <a:lumOff val="35000"/>
                </a:prstClr>
              </a:solidFill>
              <a:latin typeface="Century Gothic"/>
            </a:endParaRPr>
          </a:p>
        </p:txBody>
      </p:sp>
      <p:sp>
        <p:nvSpPr>
          <p:cNvPr id="9" name="Slide Number Placeholder 8"/>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5" name="Slide Number Placeholder 4"/>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4" name="Slide Number Placeholder 3"/>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5" name="Slide Number Placeholder 4"/>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4" name="Slide Number Placeholder 3"/>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8" name="Footer Placeholder 7"/>
          <p:cNvSpPr>
            <a:spLocks noGrp="1"/>
          </p:cNvSpPr>
          <p:nvPr>
            <p:ph type="ftr" sz="quarter" idx="11"/>
          </p:nvPr>
        </p:nvSpPr>
        <p:spPr>
          <a:xfrm>
            <a:off x="1120588" y="188259"/>
            <a:ext cx="2895600" cy="365125"/>
          </a:xfrm>
        </p:spPr>
        <p:txBody>
          <a:bodyPr/>
          <a:lstStyle/>
          <a:p>
            <a:endParaRPr lang="en-US">
              <a:solidFill>
                <a:prstClr val="black">
                  <a:lumMod val="65000"/>
                  <a:lumOff val="35000"/>
                </a:prstClr>
              </a:solidFill>
              <a:latin typeface="Century Gothic"/>
            </a:endParaRPr>
          </a:p>
        </p:txBody>
      </p:sp>
      <p:sp>
        <p:nvSpPr>
          <p:cNvPr id="9" name="Slide Number Placeholder 8"/>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5" name="Slide Number Placeholder 4"/>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4" name="Slide Number Placeholder 3"/>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8" name="Footer Placeholder 7"/>
          <p:cNvSpPr>
            <a:spLocks noGrp="1"/>
          </p:cNvSpPr>
          <p:nvPr>
            <p:ph type="ftr" sz="quarter" idx="11"/>
          </p:nvPr>
        </p:nvSpPr>
        <p:spPr>
          <a:xfrm>
            <a:off x="1120588" y="188259"/>
            <a:ext cx="2895600" cy="365125"/>
          </a:xfrm>
        </p:spPr>
        <p:txBody>
          <a:bodyPr/>
          <a:lstStyle/>
          <a:p>
            <a:endParaRPr lang="en-US">
              <a:solidFill>
                <a:prstClr val="black">
                  <a:lumMod val="65000"/>
                  <a:lumOff val="35000"/>
                </a:prstClr>
              </a:solidFill>
              <a:latin typeface="Century Gothic"/>
            </a:endParaRPr>
          </a:p>
        </p:txBody>
      </p:sp>
      <p:sp>
        <p:nvSpPr>
          <p:cNvPr id="9" name="Slide Number Placeholder 8"/>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5" name="Slide Number Placeholder 4"/>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4" name="Slide Number Placeholder 3"/>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6" Type="http://schemas.openxmlformats.org/officeDocument/2006/relationships/theme" Target="../theme/theme10.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6" Type="http://schemas.openxmlformats.org/officeDocument/2006/relationships/theme" Target="../theme/theme11.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slideLayout" Target="../slideLayouts/slideLayout16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6" Type="http://schemas.openxmlformats.org/officeDocument/2006/relationships/theme" Target="../theme/theme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6" Type="http://schemas.openxmlformats.org/officeDocument/2006/relationships/theme" Target="../theme/theme5.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6" Type="http://schemas.openxmlformats.org/officeDocument/2006/relationships/theme" Target="../theme/theme6.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6" Type="http://schemas.openxmlformats.org/officeDocument/2006/relationships/theme" Target="../theme/theme7.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6" Type="http://schemas.openxmlformats.org/officeDocument/2006/relationships/theme" Target="../theme/theme8.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6" Type="http://schemas.openxmlformats.org/officeDocument/2006/relationships/theme" Target="../theme/theme9.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pPr defTabSz="914400"/>
            <a:fld id="{70FAA508-F0CD-46EA-95FB-26B559A0B5D9}" type="datetimeFigureOut">
              <a:rPr lang="en-US" smtClean="0">
                <a:solidFill>
                  <a:prstClr val="black">
                    <a:lumMod val="65000"/>
                    <a:lumOff val="35000"/>
                  </a:prstClr>
                </a:solidFill>
                <a:latin typeface="Century Gothic"/>
              </a:rPr>
              <a:pPr defTabSz="914400"/>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pPr defTabSz="914400"/>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pPr defTabSz="914400"/>
            <a:fld id="{4A822907-8A9D-4F6B-98F6-913902AD56B5}" type="slidenum">
              <a:rPr lang="en-US" smtClean="0">
                <a:solidFill>
                  <a:prstClr val="black">
                    <a:lumMod val="65000"/>
                    <a:lumOff val="35000"/>
                  </a:prstClr>
                </a:solidFill>
                <a:latin typeface="Century Gothic"/>
              </a:rPr>
              <a:pPr defTabSz="914400"/>
              <a:t>‹#›</a:t>
            </a:fld>
            <a:endParaRPr lang="en-US">
              <a:solidFill>
                <a:prstClr val="black">
                  <a:lumMod val="65000"/>
                  <a:lumOff val="35000"/>
                </a:prstClr>
              </a:solidFill>
              <a:latin typeface="Century Gothic"/>
            </a:endParaRPr>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pPr defTabSz="914400"/>
            <a:fld id="{70FAA508-F0CD-46EA-95FB-26B559A0B5D9}" type="datetimeFigureOut">
              <a:rPr lang="en-US" smtClean="0">
                <a:solidFill>
                  <a:prstClr val="black">
                    <a:lumMod val="65000"/>
                    <a:lumOff val="35000"/>
                  </a:prstClr>
                </a:solidFill>
                <a:latin typeface="Century Gothic"/>
              </a:rPr>
              <a:pPr defTabSz="914400"/>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pPr defTabSz="914400"/>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pPr defTabSz="914400"/>
            <a:fld id="{4A822907-8A9D-4F6B-98F6-913902AD56B5}" type="slidenum">
              <a:rPr lang="en-US" smtClean="0">
                <a:solidFill>
                  <a:prstClr val="black">
                    <a:lumMod val="65000"/>
                    <a:lumOff val="35000"/>
                  </a:prstClr>
                </a:solidFill>
                <a:latin typeface="Century Gothic"/>
              </a:rPr>
              <a:pPr defTabSz="914400"/>
              <a:t>‹#›</a:t>
            </a:fld>
            <a:endParaRPr lang="en-US">
              <a:solidFill>
                <a:prstClr val="black">
                  <a:lumMod val="65000"/>
                  <a:lumOff val="35000"/>
                </a:prstClr>
              </a:solidFill>
              <a:latin typeface="Century Gothic"/>
            </a:endParaRPr>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Tree>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 id="2147483850" r:id="rId14"/>
    <p:sldLayoutId id="2147483851"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pPr defTabSz="914400"/>
            <a:fld id="{70FAA508-F0CD-46EA-95FB-26B559A0B5D9}" type="datetimeFigureOut">
              <a:rPr lang="en-US" smtClean="0">
                <a:solidFill>
                  <a:prstClr val="black">
                    <a:lumMod val="65000"/>
                    <a:lumOff val="35000"/>
                  </a:prstClr>
                </a:solidFill>
                <a:latin typeface="Century Gothic"/>
              </a:rPr>
              <a:pPr defTabSz="914400"/>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pPr defTabSz="914400"/>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pPr defTabSz="914400"/>
            <a:fld id="{4A822907-8A9D-4F6B-98F6-913902AD56B5}" type="slidenum">
              <a:rPr lang="en-US" smtClean="0">
                <a:solidFill>
                  <a:prstClr val="black">
                    <a:lumMod val="65000"/>
                    <a:lumOff val="35000"/>
                  </a:prstClr>
                </a:solidFill>
                <a:latin typeface="Century Gothic"/>
              </a:rPr>
              <a:pPr defTabSz="914400"/>
              <a:t>‹#›</a:t>
            </a:fld>
            <a:endParaRPr lang="en-US">
              <a:solidFill>
                <a:prstClr val="black">
                  <a:lumMod val="65000"/>
                  <a:lumOff val="35000"/>
                </a:prstClr>
              </a:solidFill>
              <a:latin typeface="Century Gothic"/>
            </a:endParaRPr>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Tree>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 id="2147483883"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pPr defTabSz="914400"/>
            <a:fld id="{70FAA508-F0CD-46EA-95FB-26B559A0B5D9}" type="datetimeFigureOut">
              <a:rPr lang="en-US" smtClean="0">
                <a:solidFill>
                  <a:prstClr val="black">
                    <a:lumMod val="65000"/>
                    <a:lumOff val="35000"/>
                  </a:prstClr>
                </a:solidFill>
                <a:latin typeface="Century Gothic"/>
              </a:rPr>
              <a:pPr defTabSz="914400"/>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pPr defTabSz="914400"/>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pPr defTabSz="914400"/>
            <a:fld id="{4A822907-8A9D-4F6B-98F6-913902AD56B5}" type="slidenum">
              <a:rPr lang="en-US" smtClean="0">
                <a:solidFill>
                  <a:prstClr val="black">
                    <a:lumMod val="65000"/>
                    <a:lumOff val="35000"/>
                  </a:prstClr>
                </a:solidFill>
                <a:latin typeface="Century Gothic"/>
              </a:rPr>
              <a:pPr defTabSz="914400"/>
              <a:t>‹#›</a:t>
            </a:fld>
            <a:endParaRPr lang="en-US">
              <a:solidFill>
                <a:prstClr val="black">
                  <a:lumMod val="65000"/>
                  <a:lumOff val="35000"/>
                </a:prstClr>
              </a:solidFill>
              <a:latin typeface="Century Gothic"/>
            </a:endParaRPr>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pPr defTabSz="914400"/>
            <a:fld id="{70FAA508-F0CD-46EA-95FB-26B559A0B5D9}" type="datetimeFigureOut">
              <a:rPr lang="en-US" smtClean="0">
                <a:solidFill>
                  <a:prstClr val="black">
                    <a:lumMod val="65000"/>
                    <a:lumOff val="35000"/>
                  </a:prstClr>
                </a:solidFill>
                <a:latin typeface="Century Gothic"/>
              </a:rPr>
              <a:pPr defTabSz="914400"/>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pPr defTabSz="914400"/>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pPr defTabSz="914400"/>
            <a:fld id="{4A822907-8A9D-4F6B-98F6-913902AD56B5}" type="slidenum">
              <a:rPr lang="en-US" smtClean="0">
                <a:solidFill>
                  <a:prstClr val="black">
                    <a:lumMod val="65000"/>
                    <a:lumOff val="35000"/>
                  </a:prstClr>
                </a:solidFill>
                <a:latin typeface="Century Gothic"/>
              </a:rPr>
              <a:pPr defTabSz="914400"/>
              <a:t>‹#›</a:t>
            </a:fld>
            <a:endParaRPr lang="en-US">
              <a:solidFill>
                <a:prstClr val="black">
                  <a:lumMod val="65000"/>
                  <a:lumOff val="35000"/>
                </a:prstClr>
              </a:solidFill>
              <a:latin typeface="Century Gothic"/>
            </a:endParaRPr>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pPr defTabSz="914400"/>
            <a:fld id="{70FAA508-F0CD-46EA-95FB-26B559A0B5D9}" type="datetimeFigureOut">
              <a:rPr lang="en-US" smtClean="0">
                <a:solidFill>
                  <a:prstClr val="black">
                    <a:lumMod val="65000"/>
                    <a:lumOff val="35000"/>
                  </a:prstClr>
                </a:solidFill>
                <a:latin typeface="Century Gothic"/>
              </a:rPr>
              <a:pPr defTabSz="914400"/>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pPr defTabSz="914400"/>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pPr defTabSz="914400"/>
            <a:fld id="{4A822907-8A9D-4F6B-98F6-913902AD56B5}" type="slidenum">
              <a:rPr lang="en-US" smtClean="0">
                <a:solidFill>
                  <a:prstClr val="black">
                    <a:lumMod val="65000"/>
                    <a:lumOff val="35000"/>
                  </a:prstClr>
                </a:solidFill>
                <a:latin typeface="Century Gothic"/>
              </a:rPr>
              <a:pPr defTabSz="914400"/>
              <a:t>‹#›</a:t>
            </a:fld>
            <a:endParaRPr lang="en-US">
              <a:solidFill>
                <a:prstClr val="black">
                  <a:lumMod val="65000"/>
                  <a:lumOff val="35000"/>
                </a:prstClr>
              </a:solidFill>
              <a:latin typeface="Century Gothic"/>
            </a:endParaRPr>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pPr defTabSz="914400"/>
            <a:fld id="{70FAA508-F0CD-46EA-95FB-26B559A0B5D9}" type="datetimeFigureOut">
              <a:rPr lang="en-US" smtClean="0">
                <a:solidFill>
                  <a:prstClr val="black">
                    <a:lumMod val="65000"/>
                    <a:lumOff val="35000"/>
                  </a:prstClr>
                </a:solidFill>
                <a:latin typeface="Century Gothic"/>
              </a:rPr>
              <a:pPr defTabSz="914400"/>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pPr defTabSz="914400"/>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pPr defTabSz="914400"/>
            <a:fld id="{4A822907-8A9D-4F6B-98F6-913902AD56B5}" type="slidenum">
              <a:rPr lang="en-US" smtClean="0">
                <a:solidFill>
                  <a:prstClr val="black">
                    <a:lumMod val="65000"/>
                    <a:lumOff val="35000"/>
                  </a:prstClr>
                </a:solidFill>
                <a:latin typeface="Century Gothic"/>
              </a:rPr>
              <a:pPr defTabSz="914400"/>
              <a:t>‹#›</a:t>
            </a:fld>
            <a:endParaRPr lang="en-US">
              <a:solidFill>
                <a:prstClr val="black">
                  <a:lumMod val="65000"/>
                  <a:lumOff val="35000"/>
                </a:prstClr>
              </a:solidFill>
              <a:latin typeface="Century Gothic"/>
            </a:endParaRPr>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Tree>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pPr defTabSz="914400"/>
            <a:fld id="{70FAA508-F0CD-46EA-95FB-26B559A0B5D9}" type="datetimeFigureOut">
              <a:rPr lang="en-US" smtClean="0">
                <a:solidFill>
                  <a:prstClr val="black">
                    <a:lumMod val="65000"/>
                    <a:lumOff val="35000"/>
                  </a:prstClr>
                </a:solidFill>
                <a:latin typeface="Century Gothic"/>
              </a:rPr>
              <a:pPr defTabSz="914400"/>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pPr defTabSz="914400"/>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pPr defTabSz="914400"/>
            <a:fld id="{4A822907-8A9D-4F6B-98F6-913902AD56B5}" type="slidenum">
              <a:rPr lang="en-US" smtClean="0">
                <a:solidFill>
                  <a:prstClr val="black">
                    <a:lumMod val="65000"/>
                    <a:lumOff val="35000"/>
                  </a:prstClr>
                </a:solidFill>
                <a:latin typeface="Century Gothic"/>
              </a:rPr>
              <a:pPr defTabSz="914400"/>
              <a:t>‹#›</a:t>
            </a:fld>
            <a:endParaRPr lang="en-US">
              <a:solidFill>
                <a:prstClr val="black">
                  <a:lumMod val="65000"/>
                  <a:lumOff val="35000"/>
                </a:prstClr>
              </a:solidFill>
              <a:latin typeface="Century Gothic"/>
            </a:endParaRPr>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pPr defTabSz="914400"/>
            <a:fld id="{70FAA508-F0CD-46EA-95FB-26B559A0B5D9}" type="datetimeFigureOut">
              <a:rPr lang="en-US" smtClean="0">
                <a:solidFill>
                  <a:prstClr val="black">
                    <a:lumMod val="65000"/>
                    <a:lumOff val="35000"/>
                  </a:prstClr>
                </a:solidFill>
                <a:latin typeface="Century Gothic"/>
              </a:rPr>
              <a:pPr defTabSz="914400"/>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pPr defTabSz="914400"/>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pPr defTabSz="914400"/>
            <a:fld id="{4A822907-8A9D-4F6B-98F6-913902AD56B5}" type="slidenum">
              <a:rPr lang="en-US" smtClean="0">
                <a:solidFill>
                  <a:prstClr val="black">
                    <a:lumMod val="65000"/>
                    <a:lumOff val="35000"/>
                  </a:prstClr>
                </a:solidFill>
                <a:latin typeface="Century Gothic"/>
              </a:rPr>
              <a:pPr defTabSz="914400"/>
              <a:t>‹#›</a:t>
            </a:fld>
            <a:endParaRPr lang="en-US">
              <a:solidFill>
                <a:prstClr val="black">
                  <a:lumMod val="65000"/>
                  <a:lumOff val="35000"/>
                </a:prstClr>
              </a:solidFill>
              <a:latin typeface="Century Gothic"/>
            </a:endParaRPr>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Tree>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pPr defTabSz="914400"/>
            <a:fld id="{70FAA508-F0CD-46EA-95FB-26B559A0B5D9}" type="datetimeFigureOut">
              <a:rPr lang="en-US" smtClean="0">
                <a:solidFill>
                  <a:prstClr val="black">
                    <a:lumMod val="65000"/>
                    <a:lumOff val="35000"/>
                  </a:prstClr>
                </a:solidFill>
                <a:latin typeface="Century Gothic"/>
              </a:rPr>
              <a:pPr defTabSz="914400"/>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pPr defTabSz="914400"/>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pPr defTabSz="914400"/>
            <a:fld id="{4A822907-8A9D-4F6B-98F6-913902AD56B5}" type="slidenum">
              <a:rPr lang="en-US" smtClean="0">
                <a:solidFill>
                  <a:prstClr val="black">
                    <a:lumMod val="65000"/>
                    <a:lumOff val="35000"/>
                  </a:prstClr>
                </a:solidFill>
                <a:latin typeface="Century Gothic"/>
              </a:rPr>
              <a:pPr defTabSz="914400"/>
              <a:t>‹#›</a:t>
            </a:fld>
            <a:endParaRPr lang="en-US">
              <a:solidFill>
                <a:prstClr val="black">
                  <a:lumMod val="65000"/>
                  <a:lumOff val="35000"/>
                </a:prstClr>
              </a:solidFill>
              <a:latin typeface="Century Gothic"/>
            </a:endParaRPr>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Tree>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pPr defTabSz="914400"/>
            <a:fld id="{70FAA508-F0CD-46EA-95FB-26B559A0B5D9}" type="datetimeFigureOut">
              <a:rPr lang="en-US" smtClean="0">
                <a:solidFill>
                  <a:prstClr val="black">
                    <a:lumMod val="65000"/>
                    <a:lumOff val="35000"/>
                  </a:prstClr>
                </a:solidFill>
                <a:latin typeface="Century Gothic"/>
              </a:rPr>
              <a:pPr defTabSz="914400"/>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pPr defTabSz="914400"/>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pPr defTabSz="914400"/>
            <a:fld id="{4A822907-8A9D-4F6B-98F6-913902AD56B5}" type="slidenum">
              <a:rPr lang="en-US" smtClean="0">
                <a:solidFill>
                  <a:prstClr val="black">
                    <a:lumMod val="65000"/>
                    <a:lumOff val="35000"/>
                  </a:prstClr>
                </a:solidFill>
                <a:latin typeface="Century Gothic"/>
              </a:rPr>
              <a:pPr defTabSz="914400"/>
              <a:t>‹#›</a:t>
            </a:fld>
            <a:endParaRPr lang="en-US">
              <a:solidFill>
                <a:prstClr val="black">
                  <a:lumMod val="65000"/>
                  <a:lumOff val="35000"/>
                </a:prstClr>
              </a:solidFill>
              <a:latin typeface="Century Gothic"/>
            </a:endParaRPr>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Tree>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 id="2147483835"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548" y="1197127"/>
            <a:ext cx="8913813" cy="914400"/>
          </a:xfrm>
        </p:spPr>
        <p:txBody>
          <a:bodyPr>
            <a:normAutofit fontScale="90000"/>
          </a:bodyPr>
          <a:lstStyle/>
          <a:p>
            <a:r>
              <a:rPr lang="en-US" dirty="0"/>
              <a:t>Profiling Mentally Ill Male Mass Murderers</a:t>
            </a:r>
          </a:p>
        </p:txBody>
      </p:sp>
      <p:sp>
        <p:nvSpPr>
          <p:cNvPr id="3" name="Subtitle 2"/>
          <p:cNvSpPr>
            <a:spLocks noGrp="1"/>
          </p:cNvSpPr>
          <p:nvPr>
            <p:ph idx="1"/>
          </p:nvPr>
        </p:nvSpPr>
        <p:spPr/>
        <p:txBody>
          <a:bodyPr>
            <a:normAutofit/>
          </a:bodyPr>
          <a:lstStyle/>
          <a:p>
            <a:pPr marL="0" indent="0" algn="ctr">
              <a:spcBef>
                <a:spcPts val="0"/>
              </a:spcBef>
              <a:buNone/>
            </a:pPr>
            <a:r>
              <a:rPr lang="en-US" dirty="0">
                <a:latin typeface="Baskerville"/>
                <a:cs typeface="Baskerville"/>
              </a:rPr>
              <a:t>“Early Origins of Male Violence”</a:t>
            </a:r>
          </a:p>
          <a:p>
            <a:pPr marL="0" indent="0" algn="ctr">
              <a:spcBef>
                <a:spcPts val="0"/>
              </a:spcBef>
              <a:buNone/>
            </a:pPr>
            <a:r>
              <a:rPr lang="en-US" dirty="0">
                <a:latin typeface="Baskerville"/>
                <a:cs typeface="Baskerville"/>
              </a:rPr>
              <a:t>Santa Fe Boys Educational Foundation</a:t>
            </a:r>
          </a:p>
          <a:p>
            <a:pPr marL="0" indent="0" algn="ctr">
              <a:buNone/>
            </a:pPr>
            <a:r>
              <a:rPr lang="en-US" dirty="0">
                <a:latin typeface="Baskerville"/>
                <a:cs typeface="Baskerville"/>
              </a:rPr>
              <a:t>Lawrence J. Raifman, J.D., Ph.D.</a:t>
            </a:r>
          </a:p>
          <a:p>
            <a:pPr marL="0" indent="0" algn="ctr">
              <a:buNone/>
            </a:pPr>
            <a:endParaRPr lang="en-US" dirty="0">
              <a:latin typeface="Baskerville"/>
              <a:cs typeface="Baskerville"/>
            </a:endParaRPr>
          </a:p>
          <a:p>
            <a:pPr marL="0" indent="0" algn="ctr">
              <a:spcBef>
                <a:spcPts val="0"/>
              </a:spcBef>
              <a:buNone/>
            </a:pPr>
            <a:r>
              <a:rPr lang="en-US" dirty="0">
                <a:latin typeface="Baskerville"/>
                <a:cs typeface="Baskerville"/>
              </a:rPr>
              <a:t>Santa Fe, NM</a:t>
            </a:r>
          </a:p>
          <a:p>
            <a:pPr marL="0" indent="0" algn="ctr">
              <a:spcBef>
                <a:spcPts val="0"/>
              </a:spcBef>
              <a:buNone/>
            </a:pPr>
            <a:r>
              <a:rPr lang="en-US" dirty="0">
                <a:latin typeface="Baskerville"/>
                <a:cs typeface="Baskerville"/>
              </a:rPr>
              <a:t>May 3, 2019</a:t>
            </a:r>
          </a:p>
          <a:p>
            <a:endParaRPr lang="en-US" dirty="0"/>
          </a:p>
          <a:p>
            <a:endParaRPr lang="en-US" dirty="0"/>
          </a:p>
        </p:txBody>
      </p:sp>
    </p:spTree>
    <p:extLst>
      <p:ext uri="{BB962C8B-B14F-4D97-AF65-F5344CB8AC3E}">
        <p14:creationId xmlns:p14="http://schemas.microsoft.com/office/powerpoint/2010/main" val="3035117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23856"/>
            <a:ext cx="8913813" cy="618525"/>
          </a:xfrm>
        </p:spPr>
        <p:txBody>
          <a:bodyPr>
            <a:normAutofit fontScale="90000"/>
          </a:bodyPr>
          <a:lstStyle/>
          <a:p>
            <a:pPr algn="ctr"/>
            <a:r>
              <a:rPr lang="en-US" sz="2400" dirty="0"/>
              <a:t>Bad application of the rules: “The Sun” fails the test</a:t>
            </a:r>
          </a:p>
        </p:txBody>
      </p:sp>
      <p:pic>
        <p:nvPicPr>
          <p:cNvPr id="4" name="Content Placeholder 3" descr="sun-front.jpeg"/>
          <p:cNvPicPr>
            <a:picLocks noGrp="1" noChangeAspect="1"/>
          </p:cNvPicPr>
          <p:nvPr>
            <p:ph idx="1"/>
          </p:nvPr>
        </p:nvPicPr>
        <p:blipFill>
          <a:blip r:embed="rId2">
            <a:extLst>
              <a:ext uri="{28A0092B-C50C-407E-A947-70E740481C1C}">
                <a14:useLocalDpi xmlns:a14="http://schemas.microsoft.com/office/drawing/2010/main"/>
              </a:ext>
            </a:extLst>
          </a:blip>
          <a:srcRect l="-88218" r="-88218"/>
          <a:stretch>
            <a:fillRect/>
          </a:stretch>
        </p:blipFill>
        <p:spPr>
          <a:xfrm>
            <a:off x="1223044" y="2046774"/>
            <a:ext cx="7610476" cy="4429424"/>
          </a:xfrm>
        </p:spPr>
      </p:pic>
    </p:spTree>
    <p:extLst>
      <p:ext uri="{BB962C8B-B14F-4D97-AF65-F5344CB8AC3E}">
        <p14:creationId xmlns:p14="http://schemas.microsoft.com/office/powerpoint/2010/main" val="1624247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200" dirty="0"/>
              <a:t>Finally, a new disturbing social media challenge</a:t>
            </a:r>
          </a:p>
        </p:txBody>
      </p:sp>
      <p:sp>
        <p:nvSpPr>
          <p:cNvPr id="3" name="Content Placeholder 2"/>
          <p:cNvSpPr>
            <a:spLocks noGrp="1"/>
          </p:cNvSpPr>
          <p:nvPr>
            <p:ph idx="1"/>
          </p:nvPr>
        </p:nvSpPr>
        <p:spPr>
          <a:xfrm>
            <a:off x="356839" y="2298683"/>
            <a:ext cx="8368061" cy="4261485"/>
          </a:xfrm>
        </p:spPr>
        <p:txBody>
          <a:bodyPr>
            <a:normAutofit/>
          </a:bodyPr>
          <a:lstStyle/>
          <a:p>
            <a:r>
              <a:rPr lang="en-US" sz="1600" dirty="0">
                <a:latin typeface="Times New Roman"/>
                <a:cs typeface="Times New Roman"/>
              </a:rPr>
              <a:t>Social media have enabled the harassment of survivors and victims’ families</a:t>
            </a:r>
            <a:r>
              <a:rPr lang="mr-IN" sz="1600" dirty="0">
                <a:latin typeface="Times New Roman"/>
                <a:cs typeface="Times New Roman"/>
              </a:rPr>
              <a:t>…</a:t>
            </a:r>
            <a:endParaRPr lang="en-US" sz="1600" dirty="0">
              <a:latin typeface="Times New Roman"/>
              <a:cs typeface="Times New Roman"/>
            </a:endParaRPr>
          </a:p>
          <a:p>
            <a:pPr lvl="1"/>
            <a:r>
              <a:rPr lang="en-US" sz="1400" b="1" dirty="0">
                <a:latin typeface="Times New Roman"/>
                <a:cs typeface="Times New Roman"/>
              </a:rPr>
              <a:t>Alex Jones</a:t>
            </a:r>
            <a:r>
              <a:rPr lang="en-US" sz="1400" dirty="0">
                <a:latin typeface="Times New Roman"/>
                <a:cs typeface="Times New Roman"/>
              </a:rPr>
              <a:t>, who is being sued by multiple parents of children killed in Sandy Hook Elementary School shooting for emotional distress, had claimed the parents of dead children were lying. </a:t>
            </a:r>
          </a:p>
          <a:p>
            <a:pPr lvl="2"/>
            <a:r>
              <a:rPr lang="en-US" sz="1400" dirty="0">
                <a:latin typeface="Times New Roman"/>
                <a:cs typeface="Times New Roman"/>
              </a:rPr>
              <a:t>In his defense, he has tried to </a:t>
            </a:r>
            <a:r>
              <a:rPr lang="en-US" sz="1400" u="sng" dirty="0">
                <a:latin typeface="Times New Roman"/>
                <a:cs typeface="Times New Roman"/>
              </a:rPr>
              <a:t>blame psychosis </a:t>
            </a:r>
            <a:r>
              <a:rPr lang="en-US" sz="1400" dirty="0">
                <a:latin typeface="Times New Roman"/>
                <a:cs typeface="Times New Roman"/>
              </a:rPr>
              <a:t>(i.e. delusional thinking) bought on by the pressures of his job.* </a:t>
            </a:r>
          </a:p>
          <a:p>
            <a:pPr lvl="2"/>
            <a:r>
              <a:rPr lang="en-US" sz="1400" dirty="0">
                <a:latin typeface="Times New Roman"/>
                <a:cs typeface="Times New Roman"/>
              </a:rPr>
              <a:t>Meanwhile, the victim of the shooting, Alison’s father has been in a four year fight with Google to remove the video. </a:t>
            </a:r>
          </a:p>
          <a:p>
            <a:pPr lvl="3"/>
            <a:r>
              <a:rPr lang="en-US" sz="1400" dirty="0">
                <a:latin typeface="Times New Roman"/>
                <a:cs typeface="Times New Roman"/>
              </a:rPr>
              <a:t>He faces on-line trolls who accuse him of faking his daughter’s death:  one troll claims she had plastic surgery and is now living in Israel. </a:t>
            </a:r>
          </a:p>
          <a:p>
            <a:pPr lvl="3"/>
            <a:r>
              <a:rPr lang="en-US" sz="1400" dirty="0">
                <a:latin typeface="Times New Roman"/>
                <a:cs typeface="Times New Roman"/>
              </a:rPr>
              <a:t>Alison Parker’s father noted, “Whenever these guys get attention, it just creates copycats and others come out to attempt the same thing.”</a:t>
            </a:r>
          </a:p>
          <a:p>
            <a:pPr marL="685800" lvl="2" indent="0">
              <a:buNone/>
            </a:pPr>
            <a:endParaRPr lang="en-US" sz="1400" dirty="0">
              <a:latin typeface="Times New Roman"/>
              <a:cs typeface="Times New Roman"/>
            </a:endParaRPr>
          </a:p>
          <a:p>
            <a:pPr marL="685800" lvl="2" indent="0">
              <a:buNone/>
            </a:pPr>
            <a:endParaRPr lang="en-US" sz="1400" dirty="0">
              <a:latin typeface="Times New Roman"/>
              <a:cs typeface="Times New Roman"/>
            </a:endParaRPr>
          </a:p>
          <a:p>
            <a:pPr marL="685800" lvl="2" indent="0">
              <a:buNone/>
            </a:pPr>
            <a:r>
              <a:rPr lang="en-US" sz="1400" dirty="0">
                <a:latin typeface="Times New Roman"/>
                <a:cs typeface="Times New Roman"/>
              </a:rPr>
              <a:t>*In the deposition, he stated, “</a:t>
            </a:r>
            <a:r>
              <a:rPr lang="mr-IN" sz="1400" dirty="0">
                <a:latin typeface="Times New Roman"/>
                <a:cs typeface="Times New Roman"/>
              </a:rPr>
              <a:t>…</a:t>
            </a:r>
            <a:r>
              <a:rPr lang="en-US" sz="1400" dirty="0">
                <a:latin typeface="Times New Roman"/>
                <a:cs typeface="Times New Roman"/>
              </a:rPr>
              <a:t>I myself have almost had like a form of psychosis back in the past where I basically thought everything was staged, even though I’m now learning a lot times things aren’t staged</a:t>
            </a:r>
            <a:r>
              <a:rPr lang="mr-IN" sz="1400" dirty="0">
                <a:latin typeface="Times New Roman"/>
                <a:cs typeface="Times New Roman"/>
              </a:rPr>
              <a:t>…</a:t>
            </a:r>
            <a:r>
              <a:rPr lang="en-US" sz="1400" dirty="0">
                <a:latin typeface="Times New Roman"/>
                <a:cs typeface="Times New Roman"/>
              </a:rPr>
              <a:t>”</a:t>
            </a:r>
          </a:p>
          <a:p>
            <a:pPr marL="685800" lvl="2" indent="0">
              <a:buNone/>
            </a:pPr>
            <a:endParaRPr lang="en-US" sz="1400" dirty="0">
              <a:latin typeface="Times New Roman"/>
              <a:cs typeface="Times New Roman"/>
            </a:endParaRPr>
          </a:p>
        </p:txBody>
      </p:sp>
    </p:spTree>
    <p:extLst>
      <p:ext uri="{BB962C8B-B14F-4D97-AF65-F5344CB8AC3E}">
        <p14:creationId xmlns:p14="http://schemas.microsoft.com/office/powerpoint/2010/main" val="3333870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39132"/>
            <a:ext cx="8913813" cy="808936"/>
          </a:xfrm>
        </p:spPr>
        <p:txBody>
          <a:bodyPr>
            <a:normAutofit/>
          </a:bodyPr>
          <a:lstStyle/>
          <a:p>
            <a:r>
              <a:rPr lang="en-US" dirty="0"/>
              <a:t>Alison Parker and her father</a:t>
            </a:r>
          </a:p>
        </p:txBody>
      </p:sp>
      <p:pic>
        <p:nvPicPr>
          <p:cNvPr id="4" name="standard-article-image" descr="lison Parker and her father, Andy Parker"/>
          <p:cNvPicPr>
            <a:picLocks noGrp="1"/>
          </p:cNvPicPr>
          <p:nvPr>
            <p:ph idx="1"/>
          </p:nvPr>
        </p:nvPicPr>
        <p:blipFill rotWithShape="1">
          <a:blip r:embed="rId2">
            <a:extLst>
              <a:ext uri="{28A0092B-C50C-407E-A947-70E740481C1C}">
                <a14:useLocalDpi xmlns:a14="http://schemas.microsoft.com/office/drawing/2010/main"/>
              </a:ext>
            </a:extLst>
          </a:blip>
          <a:srcRect l="-21551" t="-47451" r="-7703" b="-1"/>
          <a:stretch/>
        </p:blipFill>
        <p:spPr bwMode="auto">
          <a:xfrm>
            <a:off x="1322403" y="1039132"/>
            <a:ext cx="5111195" cy="4325964"/>
          </a:xfrm>
          <a:prstGeom prst="rect">
            <a:avLst/>
          </a:prstGeom>
          <a:noFill/>
          <a:ln>
            <a:noFill/>
          </a:ln>
        </p:spPr>
      </p:pic>
    </p:spTree>
    <p:extLst>
      <p:ext uri="{BB962C8B-B14F-4D97-AF65-F5344CB8AC3E}">
        <p14:creationId xmlns:p14="http://schemas.microsoft.com/office/powerpoint/2010/main" val="700024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4636"/>
            <a:ext cx="8913813" cy="660106"/>
          </a:xfrm>
        </p:spPr>
        <p:txBody>
          <a:bodyPr/>
          <a:lstStyle/>
          <a:p>
            <a:r>
              <a:rPr lang="en-US" dirty="0"/>
              <a:t>Profiling v. Pathway to violence</a:t>
            </a:r>
          </a:p>
        </p:txBody>
      </p:sp>
      <p:sp>
        <p:nvSpPr>
          <p:cNvPr id="3" name="Content Placeholder 2"/>
          <p:cNvSpPr>
            <a:spLocks noGrp="1"/>
          </p:cNvSpPr>
          <p:nvPr>
            <p:ph idx="1"/>
          </p:nvPr>
        </p:nvSpPr>
        <p:spPr>
          <a:xfrm>
            <a:off x="1114424" y="1395414"/>
            <a:ext cx="7610476" cy="4870915"/>
          </a:xfrm>
        </p:spPr>
        <p:txBody>
          <a:bodyPr>
            <a:normAutofit fontScale="77500" lnSpcReduction="20000"/>
          </a:bodyPr>
          <a:lstStyle/>
          <a:p>
            <a:r>
              <a:rPr lang="en-US" sz="2200" dirty="0">
                <a:latin typeface="Times New Roman"/>
                <a:cs typeface="Times New Roman"/>
              </a:rPr>
              <a:t>Profiling mass murderers</a:t>
            </a:r>
          </a:p>
          <a:p>
            <a:pPr lvl="1"/>
            <a:r>
              <a:rPr lang="en-US" sz="2200" dirty="0">
                <a:latin typeface="Times New Roman"/>
                <a:cs typeface="Times New Roman"/>
              </a:rPr>
              <a:t>Identify attributes or traits to look for</a:t>
            </a:r>
          </a:p>
          <a:p>
            <a:pPr lvl="1"/>
            <a:r>
              <a:rPr lang="en-US" sz="2200" dirty="0">
                <a:latin typeface="Times New Roman"/>
                <a:cs typeface="Times New Roman"/>
              </a:rPr>
              <a:t>Static </a:t>
            </a:r>
          </a:p>
          <a:p>
            <a:pPr lvl="1"/>
            <a:r>
              <a:rPr lang="en-US" sz="2200" dirty="0">
                <a:latin typeface="Times New Roman"/>
                <a:cs typeface="Times New Roman"/>
              </a:rPr>
              <a:t>Controversial – </a:t>
            </a:r>
          </a:p>
          <a:p>
            <a:pPr lvl="2"/>
            <a:r>
              <a:rPr lang="en-US" sz="2200" dirty="0">
                <a:latin typeface="Times New Roman"/>
                <a:cs typeface="Times New Roman"/>
              </a:rPr>
              <a:t>Targets persons for special attention</a:t>
            </a:r>
          </a:p>
          <a:p>
            <a:pPr lvl="2"/>
            <a:r>
              <a:rPr lang="en-US" sz="2200" dirty="0">
                <a:latin typeface="Times New Roman"/>
                <a:cs typeface="Times New Roman"/>
              </a:rPr>
              <a:t>Questions of validity, reliability</a:t>
            </a:r>
          </a:p>
          <a:p>
            <a:r>
              <a:rPr lang="en-US" sz="2200" dirty="0">
                <a:latin typeface="Times New Roman"/>
                <a:cs typeface="Times New Roman"/>
              </a:rPr>
              <a:t>Pathway to mass murder</a:t>
            </a:r>
          </a:p>
          <a:p>
            <a:pPr lvl="1"/>
            <a:r>
              <a:rPr lang="en-US" sz="2200" dirty="0">
                <a:latin typeface="Times New Roman"/>
                <a:cs typeface="Times New Roman"/>
              </a:rPr>
              <a:t>Embraces a highly complex, developmental focus: </a:t>
            </a:r>
          </a:p>
          <a:p>
            <a:pPr lvl="2"/>
            <a:r>
              <a:rPr lang="en-US" sz="2200" dirty="0">
                <a:latin typeface="Times New Roman"/>
                <a:cs typeface="Times New Roman"/>
              </a:rPr>
              <a:t>(Think of the pathway as a series of sequential profiles).</a:t>
            </a:r>
          </a:p>
          <a:p>
            <a:pPr lvl="1"/>
            <a:r>
              <a:rPr lang="en-US" sz="2200" dirty="0">
                <a:latin typeface="Times New Roman"/>
                <a:cs typeface="Times New Roman"/>
              </a:rPr>
              <a:t>Serves as metaphor to get us thinking about why a subgroup on the pathway exit via an “off ramp” before acting. </a:t>
            </a:r>
          </a:p>
          <a:p>
            <a:pPr lvl="1"/>
            <a:r>
              <a:rPr lang="en-US" sz="2200" dirty="0">
                <a:latin typeface="Times New Roman"/>
                <a:cs typeface="Times New Roman"/>
              </a:rPr>
              <a:t>Helps to gauge the speed by which the individual moves along the pathway:</a:t>
            </a:r>
          </a:p>
          <a:p>
            <a:pPr lvl="2"/>
            <a:r>
              <a:rPr lang="en-US" sz="2200" dirty="0">
                <a:latin typeface="Times New Roman"/>
                <a:cs typeface="Times New Roman"/>
              </a:rPr>
              <a:t> (Internet silo-</a:t>
            </a:r>
            <a:r>
              <a:rPr lang="en-US" sz="2200" dirty="0" err="1">
                <a:latin typeface="Times New Roman"/>
                <a:cs typeface="Times New Roman"/>
              </a:rPr>
              <a:t>ing</a:t>
            </a:r>
            <a:r>
              <a:rPr lang="en-US" sz="2200" dirty="0">
                <a:latin typeface="Times New Roman"/>
                <a:cs typeface="Times New Roman"/>
              </a:rPr>
              <a:t> speeds movement down the pathway)</a:t>
            </a:r>
          </a:p>
          <a:p>
            <a:pPr lvl="1"/>
            <a:r>
              <a:rPr lang="en-US" sz="2200" dirty="0">
                <a:latin typeface="Times New Roman"/>
                <a:cs typeface="Times New Roman"/>
              </a:rPr>
              <a:t>Helps to target effective intervention strategies</a:t>
            </a:r>
          </a:p>
          <a:p>
            <a:pPr lvl="1"/>
            <a:r>
              <a:rPr lang="en-US" sz="2200" dirty="0">
                <a:latin typeface="Times New Roman"/>
                <a:cs typeface="Times New Roman"/>
              </a:rPr>
              <a:t>Focuses efforts to interrupt would be spree killers in the late stages on the pathway </a:t>
            </a:r>
          </a:p>
          <a:p>
            <a:pPr lvl="1"/>
            <a:r>
              <a:rPr lang="en-US" sz="2200" dirty="0">
                <a:latin typeface="Times New Roman"/>
                <a:cs typeface="Times New Roman"/>
              </a:rPr>
              <a:t>Encourages a data centric focus</a:t>
            </a:r>
          </a:p>
        </p:txBody>
      </p:sp>
    </p:spTree>
    <p:extLst>
      <p:ext uri="{BB962C8B-B14F-4D97-AF65-F5344CB8AC3E}">
        <p14:creationId xmlns:p14="http://schemas.microsoft.com/office/powerpoint/2010/main" val="82806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200" dirty="0"/>
              <a:t>Dr. Paul Mullen Australian psychologist,  evaluated Martin Bryant, the “Port Arthur massacre” killer offers his profile</a:t>
            </a:r>
          </a:p>
        </p:txBody>
      </p:sp>
      <p:pic>
        <p:nvPicPr>
          <p:cNvPr id="4" name="Dr. Mullen.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657350" y="2595563"/>
            <a:ext cx="6524625" cy="3670300"/>
          </a:xfrm>
        </p:spPr>
      </p:pic>
    </p:spTree>
    <p:extLst>
      <p:ext uri="{BB962C8B-B14F-4D97-AF65-F5344CB8AC3E}">
        <p14:creationId xmlns:p14="http://schemas.microsoft.com/office/powerpoint/2010/main" val="31641904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1864"/>
            <a:ext cx="8913813" cy="822275"/>
          </a:xfrm>
        </p:spPr>
        <p:txBody>
          <a:bodyPr/>
          <a:lstStyle/>
          <a:p>
            <a:r>
              <a:rPr lang="en-US" dirty="0"/>
              <a:t>Relevant profiler factors</a:t>
            </a:r>
          </a:p>
        </p:txBody>
      </p:sp>
      <p:sp>
        <p:nvSpPr>
          <p:cNvPr id="3" name="Content Placeholder 2"/>
          <p:cNvSpPr>
            <a:spLocks noGrp="1"/>
          </p:cNvSpPr>
          <p:nvPr>
            <p:ph idx="1"/>
          </p:nvPr>
        </p:nvSpPr>
        <p:spPr>
          <a:xfrm>
            <a:off x="411172" y="1434414"/>
            <a:ext cx="8313728" cy="4831916"/>
          </a:xfrm>
        </p:spPr>
        <p:txBody>
          <a:bodyPr>
            <a:normAutofit lnSpcReduction="10000"/>
          </a:bodyPr>
          <a:lstStyle/>
          <a:p>
            <a:r>
              <a:rPr lang="en-US" sz="1400" dirty="0" err="1">
                <a:latin typeface="Times New Roman"/>
                <a:cs typeface="Times New Roman"/>
              </a:rPr>
              <a:t>Meloy</a:t>
            </a:r>
            <a:r>
              <a:rPr lang="en-US" sz="1400" dirty="0">
                <a:latin typeface="Times New Roman"/>
                <a:cs typeface="Times New Roman"/>
              </a:rPr>
              <a:t>, </a:t>
            </a:r>
            <a:r>
              <a:rPr lang="en-US" sz="1400" dirty="0" err="1">
                <a:latin typeface="Times New Roman"/>
                <a:cs typeface="Times New Roman"/>
              </a:rPr>
              <a:t>Hempel</a:t>
            </a:r>
            <a:r>
              <a:rPr lang="en-US" sz="1400" dirty="0">
                <a:latin typeface="Times New Roman"/>
                <a:cs typeface="Times New Roman"/>
              </a:rPr>
              <a:t>, et al. </a:t>
            </a:r>
            <a:r>
              <a:rPr lang="en-US" sz="1400" b="1" u="sng" dirty="0">
                <a:latin typeface="Times New Roman"/>
                <a:cs typeface="Times New Roman"/>
              </a:rPr>
              <a:t>studied adolescent mass murderers </a:t>
            </a:r>
            <a:r>
              <a:rPr lang="en-US" sz="1400" dirty="0">
                <a:latin typeface="Times New Roman"/>
                <a:cs typeface="Times New Roman"/>
              </a:rPr>
              <a:t>and found the following characteristics: </a:t>
            </a:r>
          </a:p>
          <a:p>
            <a:pPr lvl="2"/>
            <a:r>
              <a:rPr lang="en-US" sz="1400" b="1" dirty="0">
                <a:latin typeface="Times New Roman"/>
                <a:cs typeface="Times New Roman"/>
              </a:rPr>
              <a:t>Male,</a:t>
            </a:r>
          </a:p>
          <a:p>
            <a:pPr lvl="2"/>
            <a:r>
              <a:rPr lang="en-US" sz="1400" b="1" dirty="0">
                <a:latin typeface="Times New Roman"/>
                <a:cs typeface="Times New Roman"/>
              </a:rPr>
              <a:t>Described as "loners" by others, </a:t>
            </a:r>
          </a:p>
          <a:p>
            <a:pPr lvl="2"/>
            <a:r>
              <a:rPr lang="en-US" sz="1400" b="1" dirty="0">
                <a:latin typeface="Times New Roman"/>
                <a:cs typeface="Times New Roman"/>
              </a:rPr>
              <a:t>Abused alcohol or drugs,</a:t>
            </a:r>
          </a:p>
          <a:p>
            <a:pPr lvl="2"/>
            <a:r>
              <a:rPr lang="en-US" sz="1400" b="1" dirty="0">
                <a:latin typeface="Times New Roman"/>
                <a:cs typeface="Times New Roman"/>
              </a:rPr>
              <a:t>Bullied by others in the past</a:t>
            </a:r>
            <a:r>
              <a:rPr lang="en-US" sz="1400" dirty="0">
                <a:latin typeface="Times New Roman"/>
                <a:cs typeface="Times New Roman"/>
              </a:rPr>
              <a:t>, </a:t>
            </a:r>
          </a:p>
          <a:p>
            <a:pPr lvl="2"/>
            <a:r>
              <a:rPr lang="en-US" sz="1400" dirty="0">
                <a:latin typeface="Times New Roman"/>
                <a:cs typeface="Times New Roman"/>
              </a:rPr>
              <a:t>Depressive symptoms and prior history of antisocial behaviors, </a:t>
            </a:r>
          </a:p>
          <a:p>
            <a:pPr lvl="2"/>
            <a:r>
              <a:rPr lang="en-US" sz="1400" dirty="0">
                <a:latin typeface="Times New Roman"/>
                <a:cs typeface="Times New Roman"/>
              </a:rPr>
              <a:t>Recently suffered a perceived failure in love or school (</a:t>
            </a:r>
            <a:r>
              <a:rPr lang="en-US" sz="1400" dirty="0" err="1">
                <a:latin typeface="Times New Roman"/>
                <a:cs typeface="Times New Roman"/>
              </a:rPr>
              <a:t>Turvey</a:t>
            </a:r>
            <a:r>
              <a:rPr lang="en-US" sz="1400" dirty="0">
                <a:latin typeface="Times New Roman"/>
                <a:cs typeface="Times New Roman"/>
              </a:rPr>
              <a:t> 2008)</a:t>
            </a:r>
          </a:p>
          <a:p>
            <a:pPr marL="685800" lvl="2" indent="0">
              <a:buNone/>
            </a:pPr>
            <a:r>
              <a:rPr lang="en-US" sz="1400" i="1" dirty="0" err="1">
                <a:latin typeface="Times New Roman"/>
                <a:cs typeface="Times New Roman"/>
              </a:rPr>
              <a:t>Meloy</a:t>
            </a:r>
            <a:r>
              <a:rPr lang="en-US" sz="1400" i="1" dirty="0">
                <a:latin typeface="Times New Roman"/>
                <a:cs typeface="Times New Roman"/>
              </a:rPr>
              <a:t>, </a:t>
            </a:r>
            <a:r>
              <a:rPr lang="en-US" sz="1400" i="1" dirty="0" err="1">
                <a:latin typeface="Times New Roman"/>
                <a:cs typeface="Times New Roman"/>
              </a:rPr>
              <a:t>Hempel</a:t>
            </a:r>
            <a:r>
              <a:rPr lang="en-US" sz="1400" i="1" dirty="0">
                <a:latin typeface="Times New Roman"/>
                <a:cs typeface="Times New Roman"/>
              </a:rPr>
              <a:t>, </a:t>
            </a:r>
            <a:r>
              <a:rPr lang="en-US" sz="1400" i="1" dirty="0" err="1">
                <a:latin typeface="Times New Roman"/>
                <a:cs typeface="Times New Roman"/>
              </a:rPr>
              <a:t>Mohandie,Shiva</a:t>
            </a:r>
            <a:r>
              <a:rPr lang="en-US" sz="1400" i="1" dirty="0">
                <a:latin typeface="Times New Roman"/>
                <a:cs typeface="Times New Roman"/>
              </a:rPr>
              <a:t>, Gray, “Offender and offense characteristics of non random sample of adolescent mass murderers,” J. Acad. Child Adolescent Psychiatry, 40, June 2001.</a:t>
            </a:r>
          </a:p>
          <a:p>
            <a:r>
              <a:rPr lang="en-US" sz="1400" dirty="0" err="1">
                <a:latin typeface="Times New Roman"/>
                <a:cs typeface="Times New Roman"/>
              </a:rPr>
              <a:t>Hempel</a:t>
            </a:r>
            <a:r>
              <a:rPr lang="en-US" sz="1400" dirty="0">
                <a:latin typeface="Times New Roman"/>
                <a:cs typeface="Times New Roman"/>
              </a:rPr>
              <a:t> et al. found the following </a:t>
            </a:r>
            <a:r>
              <a:rPr lang="en-US" sz="1400" u="sng" dirty="0">
                <a:latin typeface="Times New Roman"/>
                <a:cs typeface="Times New Roman"/>
              </a:rPr>
              <a:t>characteristics of mass murderers</a:t>
            </a:r>
            <a:r>
              <a:rPr lang="en-US" sz="1400" dirty="0">
                <a:latin typeface="Times New Roman"/>
                <a:cs typeface="Times New Roman"/>
              </a:rPr>
              <a:t>. </a:t>
            </a:r>
          </a:p>
          <a:p>
            <a:pPr lvl="2"/>
            <a:r>
              <a:rPr lang="en-US" sz="1400" b="1" dirty="0">
                <a:latin typeface="Times New Roman"/>
                <a:cs typeface="Times New Roman"/>
              </a:rPr>
              <a:t>Male single or divorced 40-50 years of age</a:t>
            </a:r>
          </a:p>
          <a:p>
            <a:pPr lvl="2"/>
            <a:r>
              <a:rPr lang="en-US" sz="1400" dirty="0">
                <a:latin typeface="Times New Roman"/>
                <a:cs typeface="Times New Roman"/>
              </a:rPr>
              <a:t>Have paranoid and/or depressive conditions </a:t>
            </a:r>
          </a:p>
          <a:p>
            <a:pPr lvl="2"/>
            <a:r>
              <a:rPr lang="en-US" sz="1400" dirty="0">
                <a:latin typeface="Times New Roman"/>
                <a:cs typeface="Times New Roman"/>
              </a:rPr>
              <a:t>Recently suffered a major loss related to employment or relationship, </a:t>
            </a:r>
          </a:p>
          <a:p>
            <a:pPr lvl="2"/>
            <a:r>
              <a:rPr lang="en-US" sz="1400" dirty="0">
                <a:latin typeface="Times New Roman"/>
                <a:cs typeface="Times New Roman"/>
              </a:rPr>
              <a:t>Alcohol plays a very minor role, </a:t>
            </a:r>
          </a:p>
          <a:p>
            <a:pPr lvl="2"/>
            <a:r>
              <a:rPr lang="en-US" sz="1400" dirty="0">
                <a:latin typeface="Times New Roman"/>
                <a:cs typeface="Times New Roman"/>
              </a:rPr>
              <a:t>Death occurs by suicide or at the hands of others (police)</a:t>
            </a:r>
          </a:p>
          <a:p>
            <a:pPr marL="685800" lvl="2" indent="0">
              <a:buNone/>
            </a:pPr>
            <a:r>
              <a:rPr lang="en-US" sz="1400" i="1" dirty="0" err="1">
                <a:latin typeface="Times New Roman"/>
                <a:cs typeface="Times New Roman"/>
              </a:rPr>
              <a:t>Hempel</a:t>
            </a:r>
            <a:r>
              <a:rPr lang="en-US" sz="1400" i="1" dirty="0">
                <a:latin typeface="Times New Roman"/>
                <a:cs typeface="Times New Roman"/>
              </a:rPr>
              <a:t>, A. </a:t>
            </a:r>
            <a:r>
              <a:rPr lang="en-US" sz="1400" i="1" dirty="0" err="1">
                <a:latin typeface="Times New Roman"/>
                <a:cs typeface="Times New Roman"/>
              </a:rPr>
              <a:t>Meloy</a:t>
            </a:r>
            <a:r>
              <a:rPr lang="en-US" sz="1400" i="1" dirty="0">
                <a:latin typeface="Times New Roman"/>
                <a:cs typeface="Times New Roman"/>
              </a:rPr>
              <a:t>, R. and Richards, T., 1999, “Offender and offense characteristics of non random sample of mass murderers,” Journal of American Academy of Psychiatry and Law, 27(2), 213-35.</a:t>
            </a:r>
          </a:p>
          <a:p>
            <a:endParaRPr lang="en-US" dirty="0">
              <a:latin typeface="Times New Roman"/>
              <a:cs typeface="Times New Roman"/>
            </a:endParaRPr>
          </a:p>
        </p:txBody>
      </p:sp>
    </p:spTree>
    <p:extLst>
      <p:ext uri="{BB962C8B-B14F-4D97-AF65-F5344CB8AC3E}">
        <p14:creationId xmlns:p14="http://schemas.microsoft.com/office/powerpoint/2010/main" val="1589383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9760"/>
            <a:ext cx="8913813" cy="889920"/>
          </a:xfrm>
        </p:spPr>
        <p:txBody>
          <a:bodyPr>
            <a:normAutofit fontScale="90000"/>
          </a:bodyPr>
          <a:lstStyle/>
          <a:p>
            <a:r>
              <a:rPr lang="en-US" dirty="0"/>
              <a:t>Progression to becoming a Serial sexual sadist (incremental changes)</a:t>
            </a:r>
          </a:p>
        </p:txBody>
      </p:sp>
      <p:sp>
        <p:nvSpPr>
          <p:cNvPr id="3" name="Content Placeholder 2"/>
          <p:cNvSpPr>
            <a:spLocks noGrp="1"/>
          </p:cNvSpPr>
          <p:nvPr>
            <p:ph idx="1"/>
          </p:nvPr>
        </p:nvSpPr>
        <p:spPr>
          <a:xfrm>
            <a:off x="1114424" y="1736640"/>
            <a:ext cx="7610476" cy="4529689"/>
          </a:xfrm>
        </p:spPr>
        <p:txBody>
          <a:bodyPr>
            <a:normAutofit fontScale="85000" lnSpcReduction="20000"/>
          </a:bodyPr>
          <a:lstStyle/>
          <a:p>
            <a:pPr lvl="1"/>
            <a:r>
              <a:rPr lang="en-US" sz="2200" dirty="0"/>
              <a:t>Park Dietz identified a </a:t>
            </a:r>
            <a:r>
              <a:rPr lang="en-US" sz="2200" b="1" dirty="0"/>
              <a:t>gradual</a:t>
            </a:r>
            <a:r>
              <a:rPr lang="en-US" sz="2200" dirty="0"/>
              <a:t> progression -- </a:t>
            </a:r>
          </a:p>
          <a:p>
            <a:pPr lvl="2"/>
            <a:r>
              <a:rPr lang="en-US" dirty="0"/>
              <a:t>Sexual sadists discover sadism in themselves between ages 8 and 14. </a:t>
            </a:r>
          </a:p>
          <a:p>
            <a:pPr lvl="2"/>
            <a:r>
              <a:rPr lang="en-US" dirty="0"/>
              <a:t>Initial response is to suppress the impulses, put it out of mind. </a:t>
            </a:r>
          </a:p>
          <a:p>
            <a:pPr lvl="2"/>
            <a:r>
              <a:rPr lang="en-US" dirty="0"/>
              <a:t>Confine the thoughts to fantasy during masturbation or sex with partner</a:t>
            </a:r>
          </a:p>
          <a:p>
            <a:pPr lvl="2"/>
            <a:r>
              <a:rPr lang="en-US" dirty="0"/>
              <a:t>Use sexually sadistic porno for arousal, which is readily available. </a:t>
            </a:r>
          </a:p>
          <a:p>
            <a:pPr lvl="2"/>
            <a:r>
              <a:rPr lang="en-US" dirty="0"/>
              <a:t>Enable mild socially acceptable sadistic activities with a consenting partner who may or may not enjoy it. Find the right ad or meet them at a BDSM club </a:t>
            </a:r>
          </a:p>
          <a:p>
            <a:pPr lvl="2"/>
            <a:r>
              <a:rPr lang="en-US" dirty="0"/>
              <a:t>Pay a prostitute to pay for submissive sex or S&amp;M </a:t>
            </a:r>
          </a:p>
          <a:p>
            <a:pPr lvl="2"/>
            <a:r>
              <a:rPr lang="en-US" dirty="0"/>
              <a:t>Pressure a sexual partner to submit under threat of abandonment or replacement. Unduly influence by making her dependent, isolated, etc.  Destroying self esteem, making her dependent using skills of undermining. </a:t>
            </a:r>
          </a:p>
          <a:p>
            <a:pPr lvl="2"/>
            <a:r>
              <a:rPr lang="en-US" dirty="0"/>
              <a:t>Exploit vulnerable people, poor, young, intoxicated, addicted, developmentally disabled, unstable, or otherwise impaired, </a:t>
            </a:r>
            <a:r>
              <a:rPr lang="en-US" dirty="0" err="1"/>
              <a:t>etc</a:t>
            </a:r>
            <a:r>
              <a:rPr lang="en-US" dirty="0"/>
              <a:t> --- to a totally abused sex slave to a sadist </a:t>
            </a:r>
          </a:p>
          <a:p>
            <a:pPr lvl="2"/>
            <a:r>
              <a:rPr lang="en-US" dirty="0"/>
              <a:t>Commit sexually sadistic assaults through force or threat of force. Kidnap, captive and abuse and kill. </a:t>
            </a:r>
          </a:p>
        </p:txBody>
      </p:sp>
    </p:spTree>
    <p:extLst>
      <p:ext uri="{BB962C8B-B14F-4D97-AF65-F5344CB8AC3E}">
        <p14:creationId xmlns:p14="http://schemas.microsoft.com/office/powerpoint/2010/main" val="1529061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Evan video – Sandy Hook Promise</a:t>
            </a:r>
          </a:p>
        </p:txBody>
      </p:sp>
      <p:pic>
        <p:nvPicPr>
          <p:cNvPr id="4" name="Evan - Sandy Hook Promise.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57350" y="2595563"/>
            <a:ext cx="6524625" cy="3670300"/>
          </a:xfrm>
        </p:spPr>
      </p:pic>
    </p:spTree>
    <p:extLst>
      <p:ext uri="{BB962C8B-B14F-4D97-AF65-F5344CB8AC3E}">
        <p14:creationId xmlns:p14="http://schemas.microsoft.com/office/powerpoint/2010/main" val="31895953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rvard_timeline_126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647914"/>
            <a:ext cx="9144000" cy="2571586"/>
          </a:xfrm>
          <a:prstGeom prst="rect">
            <a:avLst/>
          </a:prstGeom>
        </p:spPr>
      </p:pic>
      <p:sp>
        <p:nvSpPr>
          <p:cNvPr id="6" name="Content Placeholder 5"/>
          <p:cNvSpPr>
            <a:spLocks noGrp="1"/>
          </p:cNvSpPr>
          <p:nvPr>
            <p:ph idx="1"/>
          </p:nvPr>
        </p:nvSpPr>
        <p:spPr>
          <a:xfrm>
            <a:off x="468923" y="5416075"/>
            <a:ext cx="8444890" cy="629776"/>
          </a:xfrm>
        </p:spPr>
        <p:txBody>
          <a:bodyPr/>
          <a:lstStyle/>
          <a:p>
            <a:pPr marL="0" indent="0">
              <a:buNone/>
            </a:pPr>
            <a:r>
              <a:rPr lang="en-US" dirty="0"/>
              <a:t>Harvard School of Public Health</a:t>
            </a:r>
          </a:p>
        </p:txBody>
      </p:sp>
    </p:spTree>
    <p:extLst>
      <p:ext uri="{BB962C8B-B14F-4D97-AF65-F5344CB8AC3E}">
        <p14:creationId xmlns:p14="http://schemas.microsoft.com/office/powerpoint/2010/main" val="2008119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88462"/>
            <a:ext cx="8915400" cy="722923"/>
          </a:xfrm>
        </p:spPr>
        <p:txBody>
          <a:bodyPr>
            <a:normAutofit fontScale="90000"/>
          </a:bodyPr>
          <a:lstStyle/>
          <a:p>
            <a:r>
              <a:rPr lang="en-US" sz="2800" dirty="0"/>
              <a:t>Mass Killing myths perpetuated in the media</a:t>
            </a:r>
          </a:p>
        </p:txBody>
      </p:sp>
      <p:sp>
        <p:nvSpPr>
          <p:cNvPr id="3" name="Content Placeholder 2"/>
          <p:cNvSpPr>
            <a:spLocks noGrp="1"/>
          </p:cNvSpPr>
          <p:nvPr>
            <p:ph type="subTitle" idx="1"/>
          </p:nvPr>
        </p:nvSpPr>
        <p:spPr>
          <a:xfrm>
            <a:off x="341923" y="1437989"/>
            <a:ext cx="8573477" cy="5118944"/>
          </a:xfrm>
        </p:spPr>
        <p:txBody>
          <a:bodyPr>
            <a:normAutofit fontScale="47500" lnSpcReduction="20000"/>
          </a:bodyPr>
          <a:lstStyle/>
          <a:p>
            <a:r>
              <a:rPr lang="en-US" sz="4900" dirty="0">
                <a:solidFill>
                  <a:schemeClr val="tx1"/>
                </a:solidFill>
                <a:latin typeface="Baskerville"/>
                <a:cs typeface="Baskerville"/>
              </a:rPr>
              <a:t>Typical media responses: </a:t>
            </a:r>
          </a:p>
          <a:p>
            <a:pPr marL="685800" indent="-685800">
              <a:lnSpc>
                <a:spcPct val="170000"/>
              </a:lnSpc>
              <a:spcBef>
                <a:spcPts val="0"/>
              </a:spcBef>
              <a:buFont typeface="Wingdings" charset="2"/>
              <a:buChar char="q"/>
            </a:pPr>
            <a:r>
              <a:rPr lang="en-US" sz="4900" dirty="0">
                <a:solidFill>
                  <a:schemeClr val="tx1"/>
                </a:solidFill>
                <a:latin typeface="Baskerville"/>
                <a:cs typeface="Baskerville"/>
              </a:rPr>
              <a:t>Rampage killings are </a:t>
            </a:r>
            <a:r>
              <a:rPr lang="en-US" sz="4900" b="1" dirty="0">
                <a:solidFill>
                  <a:schemeClr val="tx1"/>
                </a:solidFill>
                <a:latin typeface="Baskerville"/>
                <a:cs typeface="Baskerville"/>
              </a:rPr>
              <a:t>“senseless,” </a:t>
            </a:r>
            <a:r>
              <a:rPr lang="en-US" sz="4900" dirty="0">
                <a:solidFill>
                  <a:schemeClr val="tx1"/>
                </a:solidFill>
                <a:latin typeface="Baskerville"/>
                <a:cs typeface="Baskerville"/>
              </a:rPr>
              <a:t>and </a:t>
            </a:r>
            <a:r>
              <a:rPr lang="en-US" sz="4900" b="1" dirty="0">
                <a:solidFill>
                  <a:schemeClr val="tx1"/>
                </a:solidFill>
                <a:latin typeface="Baskerville"/>
                <a:cs typeface="Baskerville"/>
              </a:rPr>
              <a:t>“tragic.”</a:t>
            </a:r>
            <a:r>
              <a:rPr lang="en-US" sz="4900" dirty="0">
                <a:solidFill>
                  <a:schemeClr val="tx1"/>
                </a:solidFill>
                <a:latin typeface="Baskerville"/>
                <a:cs typeface="Baskerville"/>
              </a:rPr>
              <a:t> </a:t>
            </a:r>
          </a:p>
          <a:p>
            <a:pPr>
              <a:lnSpc>
                <a:spcPct val="170000"/>
              </a:lnSpc>
              <a:spcBef>
                <a:spcPts val="0"/>
              </a:spcBef>
            </a:pPr>
            <a:r>
              <a:rPr lang="en-US" sz="4900" b="1" dirty="0">
                <a:solidFill>
                  <a:schemeClr val="tx1"/>
                </a:solidFill>
                <a:latin typeface="Baskerville"/>
                <a:cs typeface="Baskerville"/>
              </a:rPr>
              <a:t>	</a:t>
            </a:r>
            <a:r>
              <a:rPr lang="en-US" sz="3800" b="1" dirty="0">
                <a:solidFill>
                  <a:schemeClr val="tx1"/>
                </a:solidFill>
                <a:latin typeface="Baskerville"/>
                <a:cs typeface="Baskerville"/>
              </a:rPr>
              <a:t>“Wondered if they knew the person at all.”</a:t>
            </a:r>
          </a:p>
          <a:p>
            <a:pPr>
              <a:lnSpc>
                <a:spcPct val="170000"/>
              </a:lnSpc>
              <a:spcBef>
                <a:spcPts val="0"/>
              </a:spcBef>
            </a:pPr>
            <a:r>
              <a:rPr lang="en-US" sz="3800" b="1" dirty="0">
                <a:solidFill>
                  <a:schemeClr val="tx1"/>
                </a:solidFill>
                <a:latin typeface="Baskerville"/>
                <a:cs typeface="Baskerville"/>
              </a:rPr>
              <a:t>	“He seemed like a good person, he kept to himself.</a:t>
            </a:r>
          </a:p>
          <a:p>
            <a:pPr marL="685800" indent="-685800">
              <a:lnSpc>
                <a:spcPct val="170000"/>
              </a:lnSpc>
              <a:spcBef>
                <a:spcPts val="0"/>
              </a:spcBef>
              <a:buFont typeface="Wingdings" charset="2"/>
              <a:buChar char="q"/>
            </a:pPr>
            <a:r>
              <a:rPr lang="en-US" sz="4900" dirty="0">
                <a:solidFill>
                  <a:schemeClr val="tx1"/>
                </a:solidFill>
                <a:latin typeface="Baskerville"/>
                <a:cs typeface="Baskerville"/>
              </a:rPr>
              <a:t>Usual questions are raised: </a:t>
            </a:r>
            <a:r>
              <a:rPr lang="en-US" sz="4900" b="1" dirty="0">
                <a:solidFill>
                  <a:schemeClr val="tx1"/>
                </a:solidFill>
                <a:latin typeface="Baskerville"/>
                <a:cs typeface="Baskerville"/>
              </a:rPr>
              <a:t>“What made him snap?” </a:t>
            </a:r>
          </a:p>
          <a:p>
            <a:pPr>
              <a:lnSpc>
                <a:spcPct val="170000"/>
              </a:lnSpc>
              <a:spcBef>
                <a:spcPts val="0"/>
              </a:spcBef>
            </a:pPr>
            <a:r>
              <a:rPr lang="en-US" sz="4900" b="1" dirty="0">
                <a:solidFill>
                  <a:schemeClr val="tx1"/>
                </a:solidFill>
                <a:latin typeface="Baskerville"/>
                <a:cs typeface="Baskerville"/>
              </a:rPr>
              <a:t>	</a:t>
            </a:r>
            <a:r>
              <a:rPr lang="en-US" sz="3800" b="1" dirty="0">
                <a:solidFill>
                  <a:schemeClr val="tx1"/>
                </a:solidFill>
                <a:latin typeface="Baskerville"/>
                <a:cs typeface="Baskerville"/>
              </a:rPr>
              <a:t>He must have been mentally ill. He was probably “depressed?” </a:t>
            </a:r>
          </a:p>
          <a:p>
            <a:pPr marL="0" lvl="1" algn="l">
              <a:spcBef>
                <a:spcPts val="2000"/>
              </a:spcBef>
              <a:buClr>
                <a:schemeClr val="accent1"/>
              </a:buClr>
            </a:pPr>
            <a:r>
              <a:rPr lang="en-US" sz="3800" b="1" dirty="0">
                <a:solidFill>
                  <a:schemeClr val="tx1"/>
                </a:solidFill>
                <a:latin typeface="Baskerville"/>
                <a:cs typeface="Baskerville"/>
              </a:rPr>
              <a:t>First Myth:  </a:t>
            </a:r>
          </a:p>
          <a:p>
            <a:pPr marL="0" lvl="1" algn="l">
              <a:spcBef>
                <a:spcPts val="2000"/>
              </a:spcBef>
              <a:buClr>
                <a:schemeClr val="accent1"/>
              </a:buClr>
            </a:pPr>
            <a:r>
              <a:rPr lang="en-US" sz="5500" b="1" dirty="0">
                <a:solidFill>
                  <a:schemeClr val="tx1"/>
                </a:solidFill>
                <a:latin typeface="Baskerville"/>
                <a:cs typeface="Baskerville"/>
              </a:rPr>
              <a:t>Shooters suffer from a special diagnosable mental disorder </a:t>
            </a:r>
            <a:r>
              <a:rPr lang="en-US" sz="3800" dirty="0">
                <a:solidFill>
                  <a:schemeClr val="tx1"/>
                </a:solidFill>
                <a:latin typeface="Baskerville"/>
                <a:cs typeface="Baskerville"/>
              </a:rPr>
              <a:t>(see, </a:t>
            </a:r>
            <a:r>
              <a:rPr lang="en-US" sz="3800" dirty="0" err="1">
                <a:solidFill>
                  <a:schemeClr val="tx1"/>
                </a:solidFill>
                <a:latin typeface="Baskerville"/>
                <a:cs typeface="Baskerville"/>
              </a:rPr>
              <a:t>Victoroff</a:t>
            </a:r>
            <a:r>
              <a:rPr lang="en-US" sz="3800" dirty="0">
                <a:solidFill>
                  <a:schemeClr val="tx1"/>
                </a:solidFill>
                <a:latin typeface="Baskerville"/>
                <a:cs typeface="Baskerville"/>
              </a:rPr>
              <a:t>, 2005; </a:t>
            </a:r>
            <a:r>
              <a:rPr lang="en-US" sz="3800" dirty="0" err="1">
                <a:solidFill>
                  <a:schemeClr val="tx1"/>
                </a:solidFill>
                <a:latin typeface="Baskerville"/>
                <a:cs typeface="Baskerville"/>
              </a:rPr>
              <a:t>Silke</a:t>
            </a:r>
            <a:r>
              <a:rPr lang="en-US" sz="3800" dirty="0">
                <a:solidFill>
                  <a:schemeClr val="tx1"/>
                </a:solidFill>
                <a:latin typeface="Baskerville"/>
                <a:cs typeface="Baskerville"/>
              </a:rPr>
              <a:t>, 2003; Gill and Corner, 2017)</a:t>
            </a:r>
          </a:p>
          <a:p>
            <a:endParaRPr lang="en-US" sz="4900" dirty="0">
              <a:solidFill>
                <a:schemeClr val="tx1"/>
              </a:solidFill>
              <a:latin typeface="Baskerville"/>
              <a:cs typeface="Baskerville"/>
            </a:endParaRPr>
          </a:p>
        </p:txBody>
      </p:sp>
    </p:spTree>
    <p:extLst>
      <p:ext uri="{BB962C8B-B14F-4D97-AF65-F5344CB8AC3E}">
        <p14:creationId xmlns:p14="http://schemas.microsoft.com/office/powerpoint/2010/main" val="2806199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88462"/>
            <a:ext cx="8915400" cy="722923"/>
          </a:xfrm>
        </p:spPr>
        <p:txBody>
          <a:bodyPr>
            <a:normAutofit fontScale="90000"/>
          </a:bodyPr>
          <a:lstStyle/>
          <a:p>
            <a:r>
              <a:rPr lang="en-US" sz="2800" dirty="0"/>
              <a:t>Mass Killing myths perpetuated in the media</a:t>
            </a:r>
          </a:p>
        </p:txBody>
      </p:sp>
      <p:sp>
        <p:nvSpPr>
          <p:cNvPr id="3" name="Content Placeholder 2"/>
          <p:cNvSpPr>
            <a:spLocks noGrp="1"/>
          </p:cNvSpPr>
          <p:nvPr>
            <p:ph type="subTitle" idx="1"/>
          </p:nvPr>
        </p:nvSpPr>
        <p:spPr>
          <a:xfrm>
            <a:off x="341923" y="1437989"/>
            <a:ext cx="8573477" cy="5118944"/>
          </a:xfrm>
        </p:spPr>
        <p:txBody>
          <a:bodyPr>
            <a:normAutofit fontScale="25000" lnSpcReduction="20000"/>
          </a:bodyPr>
          <a:lstStyle/>
          <a:p>
            <a:r>
              <a:rPr lang="en-US" sz="6400" dirty="0">
                <a:solidFill>
                  <a:schemeClr val="tx1"/>
                </a:solidFill>
                <a:latin typeface="Baskerville"/>
                <a:cs typeface="Baskerville"/>
              </a:rPr>
              <a:t>Other myths about mass murderers are:</a:t>
            </a:r>
          </a:p>
          <a:p>
            <a:pPr lvl="1" algn="l"/>
            <a:r>
              <a:rPr lang="en-US" sz="6400" b="1" dirty="0">
                <a:solidFill>
                  <a:schemeClr val="tx1"/>
                </a:solidFill>
                <a:latin typeface="Baskerville"/>
                <a:cs typeface="Baskerville"/>
              </a:rPr>
              <a:t>Shooters have impulsive personalities, they snap!!</a:t>
            </a:r>
          </a:p>
          <a:p>
            <a:pPr lvl="1" algn="l"/>
            <a:r>
              <a:rPr lang="en-US" sz="6400" b="1" dirty="0">
                <a:solidFill>
                  <a:schemeClr val="tx1"/>
                </a:solidFill>
                <a:latin typeface="Baskerville"/>
                <a:cs typeface="Baskerville"/>
              </a:rPr>
              <a:t>Shooters have experienced personal trauma; they are in crisis.*</a:t>
            </a:r>
          </a:p>
          <a:p>
            <a:pPr lvl="1" algn="l"/>
            <a:r>
              <a:rPr lang="en-US" sz="6400" b="1" dirty="0">
                <a:solidFill>
                  <a:schemeClr val="tx1"/>
                </a:solidFill>
                <a:latin typeface="Baskerville"/>
                <a:cs typeface="Baskerville"/>
              </a:rPr>
              <a:t>Shooters take revenge against bullies who make them miserable.**</a:t>
            </a:r>
          </a:p>
          <a:p>
            <a:pPr lvl="1" algn="l"/>
            <a:r>
              <a:rPr lang="en-US" sz="6400" b="1" dirty="0">
                <a:solidFill>
                  <a:schemeClr val="tx1"/>
                </a:solidFill>
                <a:latin typeface="Baskerville"/>
                <a:cs typeface="Baskerville"/>
              </a:rPr>
              <a:t>Shooters  are “psychopathic killers.”</a:t>
            </a:r>
          </a:p>
          <a:p>
            <a:pPr lvl="1" algn="l"/>
            <a:r>
              <a:rPr lang="en-US" sz="6400" b="1" dirty="0">
                <a:solidFill>
                  <a:schemeClr val="tx1"/>
                </a:solidFill>
                <a:latin typeface="Baskerville"/>
                <a:cs typeface="Baskerville"/>
              </a:rPr>
              <a:t>Shooters are unstoppable </a:t>
            </a:r>
            <a:r>
              <a:rPr lang="mr-IN" sz="6400" b="1" dirty="0">
                <a:solidFill>
                  <a:schemeClr val="tx1"/>
                </a:solidFill>
                <a:latin typeface="Baskerville"/>
                <a:cs typeface="Baskerville"/>
              </a:rPr>
              <a:t>–</a:t>
            </a:r>
            <a:r>
              <a:rPr lang="en-US" sz="6400" b="1" dirty="0">
                <a:solidFill>
                  <a:schemeClr val="tx1"/>
                </a:solidFill>
                <a:latin typeface="Baskerville"/>
                <a:cs typeface="Baskerville"/>
              </a:rPr>
              <a:t> these massacres are inexplicable; beyond our comprehension to explain.</a:t>
            </a:r>
          </a:p>
          <a:p>
            <a:pPr lvl="1" algn="l"/>
            <a:endParaRPr lang="en-US" sz="6400" b="1" dirty="0">
              <a:solidFill>
                <a:schemeClr val="tx1"/>
              </a:solidFill>
              <a:latin typeface="Baskerville"/>
              <a:cs typeface="Baskerville"/>
            </a:endParaRPr>
          </a:p>
          <a:p>
            <a:r>
              <a:rPr lang="en-US" sz="4800" dirty="0">
                <a:solidFill>
                  <a:schemeClr val="tx1"/>
                </a:solidFill>
                <a:latin typeface="Baskerville"/>
                <a:cs typeface="Baskerville"/>
              </a:rPr>
              <a:t>*Columbine shooters were A students, worked together at a local pizzeria, Harris was known for his clam disposition and charm, </a:t>
            </a:r>
            <a:r>
              <a:rPr lang="en-US" sz="4800" dirty="0" err="1">
                <a:solidFill>
                  <a:schemeClr val="tx1"/>
                </a:solidFill>
                <a:latin typeface="Baskerville"/>
                <a:cs typeface="Baskerville"/>
              </a:rPr>
              <a:t>Kelbold</a:t>
            </a:r>
            <a:r>
              <a:rPr lang="en-US" sz="4800" dirty="0">
                <a:solidFill>
                  <a:schemeClr val="tx1"/>
                </a:solidFill>
                <a:latin typeface="Baskerville"/>
                <a:cs typeface="Baskerville"/>
              </a:rPr>
              <a:t> was known as his side kick.</a:t>
            </a:r>
          </a:p>
          <a:p>
            <a:r>
              <a:rPr lang="en-US" sz="4800" dirty="0">
                <a:solidFill>
                  <a:schemeClr val="tx1"/>
                </a:solidFill>
                <a:latin typeface="Baskerville"/>
                <a:cs typeface="Baskerville"/>
              </a:rPr>
              <a:t>**Harris and </a:t>
            </a:r>
            <a:r>
              <a:rPr lang="en-US" sz="4800" dirty="0" err="1">
                <a:solidFill>
                  <a:schemeClr val="tx1"/>
                </a:solidFill>
                <a:latin typeface="Baskerville"/>
                <a:cs typeface="Baskerville"/>
              </a:rPr>
              <a:t>Klebold</a:t>
            </a:r>
            <a:r>
              <a:rPr lang="en-US" sz="4800" dirty="0">
                <a:solidFill>
                  <a:schemeClr val="tx1"/>
                </a:solidFill>
                <a:latin typeface="Baskerville"/>
                <a:cs typeface="Baskerville"/>
              </a:rPr>
              <a:t> were not ostracized by their classmates. They were actively involved in school activities. Their “basement” tapes had hardly any mention about being bullied or picked on.</a:t>
            </a:r>
          </a:p>
          <a:p>
            <a:r>
              <a:rPr lang="en-US" sz="4800" dirty="0">
                <a:solidFill>
                  <a:schemeClr val="tx1"/>
                </a:solidFill>
                <a:latin typeface="Baskerville"/>
                <a:cs typeface="Baskerville"/>
              </a:rPr>
              <a:t>*** </a:t>
            </a:r>
            <a:r>
              <a:rPr lang="en-US" sz="4800" dirty="0" err="1">
                <a:solidFill>
                  <a:schemeClr val="tx1"/>
                </a:solidFill>
                <a:latin typeface="Baskerville"/>
                <a:cs typeface="Baskerville"/>
              </a:rPr>
              <a:t>Stoneman</a:t>
            </a:r>
            <a:r>
              <a:rPr lang="en-US" sz="4800" dirty="0">
                <a:solidFill>
                  <a:schemeClr val="tx1"/>
                </a:solidFill>
                <a:latin typeface="Baskerville"/>
                <a:cs typeface="Baskerville"/>
              </a:rPr>
              <a:t> Douglas High School in Parkland, </a:t>
            </a:r>
            <a:r>
              <a:rPr lang="en-US" sz="4800" dirty="0" err="1">
                <a:solidFill>
                  <a:schemeClr val="tx1"/>
                </a:solidFill>
                <a:latin typeface="Baskerville"/>
                <a:cs typeface="Baskerville"/>
              </a:rPr>
              <a:t>Fla</a:t>
            </a:r>
            <a:r>
              <a:rPr lang="en-US" sz="4800" dirty="0">
                <a:solidFill>
                  <a:schemeClr val="tx1"/>
                </a:solidFill>
                <a:latin typeface="Baskerville"/>
                <a:cs typeface="Baskerville"/>
              </a:rPr>
              <a:t> suggestion that if the killer’s classmates and peers had been a little nicer to him, the shooting would never have occurred. Wrong: no amount of compassion would have changed the person he was, or the horrendous acts he perpetrated.  </a:t>
            </a:r>
          </a:p>
          <a:p>
            <a:endParaRPr lang="en-US" sz="1600" dirty="0">
              <a:solidFill>
                <a:schemeClr val="tx1"/>
              </a:solidFill>
              <a:latin typeface="Baskerville"/>
              <a:cs typeface="Baskerville"/>
            </a:endParaRPr>
          </a:p>
        </p:txBody>
      </p:sp>
    </p:spTree>
    <p:extLst>
      <p:ext uri="{BB962C8B-B14F-4D97-AF65-F5344CB8AC3E}">
        <p14:creationId xmlns:p14="http://schemas.microsoft.com/office/powerpoint/2010/main" val="1144519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5310"/>
            <a:ext cx="8913813" cy="703250"/>
          </a:xfrm>
        </p:spPr>
        <p:txBody>
          <a:bodyPr>
            <a:normAutofit/>
          </a:bodyPr>
          <a:lstStyle/>
          <a:p>
            <a:r>
              <a:rPr lang="en-US" sz="2400" dirty="0"/>
              <a:t>Specific Myths about Columbine persist</a:t>
            </a:r>
          </a:p>
        </p:txBody>
      </p:sp>
      <p:sp>
        <p:nvSpPr>
          <p:cNvPr id="3" name="Content Placeholder 2"/>
          <p:cNvSpPr>
            <a:spLocks noGrp="1"/>
          </p:cNvSpPr>
          <p:nvPr>
            <p:ph idx="1"/>
          </p:nvPr>
        </p:nvSpPr>
        <p:spPr>
          <a:xfrm>
            <a:off x="419811" y="1506134"/>
            <a:ext cx="8305089" cy="4760195"/>
          </a:xfrm>
        </p:spPr>
        <p:txBody>
          <a:bodyPr>
            <a:normAutofit fontScale="85000" lnSpcReduction="10000"/>
          </a:bodyPr>
          <a:lstStyle/>
          <a:p>
            <a:r>
              <a:rPr lang="en-US" dirty="0">
                <a:latin typeface="Times New Roman"/>
                <a:cs typeface="Times New Roman"/>
              </a:rPr>
              <a:t>Popular narrative suggests Columbine was a school shooting—it wasn’t.</a:t>
            </a:r>
          </a:p>
          <a:p>
            <a:pPr lvl="1"/>
            <a:r>
              <a:rPr lang="en-US" dirty="0">
                <a:latin typeface="Times New Roman"/>
                <a:cs typeface="Times New Roman"/>
              </a:rPr>
              <a:t>They had been falsely regarded as disaffected teenage shooters (e.g. outcasts, loners, targets of bullying, misfits, members of the “Trench Coat Mafia”).</a:t>
            </a:r>
          </a:p>
          <a:p>
            <a:pPr lvl="1"/>
            <a:r>
              <a:rPr lang="en-US" dirty="0">
                <a:latin typeface="Times New Roman"/>
                <a:cs typeface="Times New Roman"/>
              </a:rPr>
              <a:t>Harris and </a:t>
            </a:r>
            <a:r>
              <a:rPr lang="en-US" dirty="0" err="1">
                <a:latin typeface="Times New Roman"/>
                <a:cs typeface="Times New Roman"/>
              </a:rPr>
              <a:t>Klebold</a:t>
            </a:r>
            <a:r>
              <a:rPr lang="en-US" dirty="0">
                <a:latin typeface="Times New Roman"/>
                <a:cs typeface="Times New Roman"/>
              </a:rPr>
              <a:t> intended to terrorize the entire nation by attacking a symbol of American life, their high school.</a:t>
            </a:r>
          </a:p>
          <a:p>
            <a:pPr lvl="1"/>
            <a:r>
              <a:rPr lang="en-US" dirty="0">
                <a:latin typeface="Times New Roman"/>
                <a:cs typeface="Times New Roman"/>
              </a:rPr>
              <a:t>They sought to achieve a death toll* larger than the Oklahoma City bombing incident. </a:t>
            </a:r>
          </a:p>
          <a:p>
            <a:pPr lvl="2"/>
            <a:r>
              <a:rPr lang="en-US" dirty="0">
                <a:latin typeface="Times New Roman"/>
                <a:cs typeface="Times New Roman"/>
              </a:rPr>
              <a:t>The timing of Columbine was to be the anniversary of the Oklahoma City mass murder.</a:t>
            </a:r>
          </a:p>
          <a:p>
            <a:pPr lvl="2"/>
            <a:r>
              <a:rPr lang="en-US" dirty="0">
                <a:latin typeface="Times New Roman"/>
                <a:cs typeface="Times New Roman"/>
              </a:rPr>
              <a:t>It was to be a bombing in the school cafeteria that would kill 600;</a:t>
            </a:r>
          </a:p>
          <a:p>
            <a:pPr lvl="2"/>
            <a:r>
              <a:rPr lang="en-US" dirty="0">
                <a:latin typeface="Times New Roman"/>
                <a:cs typeface="Times New Roman"/>
              </a:rPr>
              <a:t>To be followed by gunning down fleeing survivors, and then</a:t>
            </a:r>
          </a:p>
          <a:p>
            <a:pPr lvl="2"/>
            <a:r>
              <a:rPr lang="en-US" dirty="0">
                <a:latin typeface="Times New Roman"/>
                <a:cs typeface="Times New Roman"/>
              </a:rPr>
              <a:t>An explosive third act when their cars, previously packed with more bombs, would rip through more people. </a:t>
            </a:r>
          </a:p>
          <a:p>
            <a:pPr lvl="1"/>
            <a:r>
              <a:rPr lang="en-US" dirty="0">
                <a:latin typeface="Times New Roman"/>
                <a:cs typeface="Times New Roman"/>
              </a:rPr>
              <a:t>They wanted </a:t>
            </a:r>
            <a:r>
              <a:rPr lang="en-US" u="sng" dirty="0">
                <a:latin typeface="Times New Roman"/>
                <a:cs typeface="Times New Roman"/>
              </a:rPr>
              <a:t>infamy</a:t>
            </a:r>
            <a:r>
              <a:rPr lang="en-US" dirty="0">
                <a:latin typeface="Times New Roman"/>
                <a:cs typeface="Times New Roman"/>
              </a:rPr>
              <a:t>; a killing spree that would cause the world to take note of their power.  </a:t>
            </a:r>
          </a:p>
          <a:p>
            <a:pPr lvl="2"/>
            <a:r>
              <a:rPr lang="en-US" dirty="0">
                <a:latin typeface="Times New Roman"/>
                <a:cs typeface="Times New Roman"/>
              </a:rPr>
              <a:t>(This is similar to the aspirations of the Sri Lanka Easter killers, the New Zealand Mosque attacker.)</a:t>
            </a:r>
          </a:p>
          <a:p>
            <a:r>
              <a:rPr lang="en-US" dirty="0">
                <a:latin typeface="Times New Roman"/>
                <a:cs typeface="Times New Roman"/>
              </a:rPr>
              <a:t>The point:  Media has a misguided focus on the spree killers’ content, their self serving presentation, rather than a focus on their pathway to violence. </a:t>
            </a:r>
          </a:p>
          <a:p>
            <a:pPr marL="349250" lvl="1" indent="0">
              <a:buNone/>
            </a:pPr>
            <a:r>
              <a:rPr lang="en-US" sz="1600" dirty="0">
                <a:latin typeface="Times New Roman"/>
                <a:cs typeface="Times New Roman"/>
              </a:rPr>
              <a:t>*The goal was to kill more </a:t>
            </a:r>
            <a:r>
              <a:rPr lang="mr-IN" sz="1600" dirty="0">
                <a:latin typeface="Times New Roman"/>
                <a:cs typeface="Times New Roman"/>
              </a:rPr>
              <a:t>–</a:t>
            </a:r>
            <a:r>
              <a:rPr lang="en-US" sz="1600" dirty="0">
                <a:latin typeface="Times New Roman"/>
                <a:cs typeface="Times New Roman"/>
              </a:rPr>
              <a:t> “the most deaths in US history.” (</a:t>
            </a:r>
            <a:r>
              <a:rPr lang="en-US" sz="1600" dirty="0" err="1">
                <a:latin typeface="Times New Roman"/>
                <a:cs typeface="Times New Roman"/>
              </a:rPr>
              <a:t>Klebold</a:t>
            </a:r>
            <a:r>
              <a:rPr lang="en-US" sz="1600" dirty="0">
                <a:latin typeface="Times New Roman"/>
                <a:cs typeface="Times New Roman"/>
              </a:rPr>
              <a:t> boasted on video.) </a:t>
            </a:r>
          </a:p>
        </p:txBody>
      </p:sp>
    </p:spTree>
    <p:extLst>
      <p:ext uri="{BB962C8B-B14F-4D97-AF65-F5344CB8AC3E}">
        <p14:creationId xmlns:p14="http://schemas.microsoft.com/office/powerpoint/2010/main" val="4076378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8022"/>
            <a:ext cx="8913813" cy="705495"/>
          </a:xfrm>
        </p:spPr>
        <p:txBody>
          <a:bodyPr>
            <a:noAutofit/>
          </a:bodyPr>
          <a:lstStyle/>
          <a:p>
            <a:r>
              <a:rPr lang="en-US" sz="2600" dirty="0"/>
              <a:t>The social media problem.</a:t>
            </a:r>
          </a:p>
        </p:txBody>
      </p:sp>
      <p:sp>
        <p:nvSpPr>
          <p:cNvPr id="3" name="Content Placeholder 2"/>
          <p:cNvSpPr>
            <a:spLocks noGrp="1"/>
          </p:cNvSpPr>
          <p:nvPr>
            <p:ph idx="1"/>
          </p:nvPr>
        </p:nvSpPr>
        <p:spPr>
          <a:xfrm>
            <a:off x="282213" y="1505056"/>
            <a:ext cx="8442687" cy="4761273"/>
          </a:xfrm>
        </p:spPr>
        <p:txBody>
          <a:bodyPr>
            <a:normAutofit fontScale="92500" lnSpcReduction="10000"/>
          </a:bodyPr>
          <a:lstStyle/>
          <a:p>
            <a:r>
              <a:rPr lang="en-US" dirty="0">
                <a:latin typeface="Baskerville"/>
                <a:cs typeface="Baskerville"/>
              </a:rPr>
              <a:t>The problem is the social media has contributed to a </a:t>
            </a:r>
            <a:r>
              <a:rPr lang="en-US" b="1" dirty="0">
                <a:latin typeface="Baskerville"/>
                <a:cs typeface="Baskerville"/>
              </a:rPr>
              <a:t>copycat effect</a:t>
            </a:r>
            <a:r>
              <a:rPr lang="en-US" dirty="0">
                <a:latin typeface="Baskerville"/>
                <a:cs typeface="Baskerville"/>
              </a:rPr>
              <a:t>. Three examples: </a:t>
            </a:r>
          </a:p>
          <a:p>
            <a:pPr lvl="1"/>
            <a:r>
              <a:rPr lang="en-US" dirty="0">
                <a:latin typeface="Baskerville"/>
                <a:cs typeface="Baskerville"/>
              </a:rPr>
              <a:t>August 2015:  In Virginia, an ex television reporter, </a:t>
            </a:r>
            <a:r>
              <a:rPr lang="en-US" dirty="0" err="1">
                <a:latin typeface="Baskerville"/>
                <a:cs typeface="Baskerville"/>
              </a:rPr>
              <a:t>Vester</a:t>
            </a:r>
            <a:r>
              <a:rPr lang="en-US" dirty="0">
                <a:latin typeface="Baskerville"/>
                <a:cs typeface="Baskerville"/>
              </a:rPr>
              <a:t> Flanagan, carried out what was dubbed, “</a:t>
            </a:r>
            <a:r>
              <a:rPr lang="en-US" b="1" dirty="0">
                <a:latin typeface="Baskerville"/>
                <a:cs typeface="Baskerville"/>
              </a:rPr>
              <a:t>the first social media murder</a:t>
            </a:r>
            <a:r>
              <a:rPr lang="en-US" dirty="0">
                <a:latin typeface="Baskerville"/>
                <a:cs typeface="Baskerville"/>
              </a:rPr>
              <a:t>.” </a:t>
            </a:r>
            <a:r>
              <a:rPr lang="en-US" dirty="0" err="1">
                <a:latin typeface="Times New Roman"/>
                <a:cs typeface="Times New Roman"/>
              </a:rPr>
              <a:t>Vester</a:t>
            </a:r>
            <a:r>
              <a:rPr lang="en-US" dirty="0">
                <a:latin typeface="Times New Roman"/>
                <a:cs typeface="Times New Roman"/>
              </a:rPr>
              <a:t> Lee Flanagan, a disgruntled employee, shot to death</a:t>
            </a:r>
            <a:r>
              <a:rPr lang="en-US" b="1" dirty="0">
                <a:latin typeface="Times New Roman"/>
                <a:cs typeface="Times New Roman"/>
              </a:rPr>
              <a:t> Allison Parker </a:t>
            </a:r>
            <a:r>
              <a:rPr lang="en-US" dirty="0">
                <a:latin typeface="Times New Roman"/>
                <a:cs typeface="Times New Roman"/>
              </a:rPr>
              <a:t>and her camera man, Adam Ward, two of his former colleagues, while wearing a Go-Pro camera. He uploaded the video before killing himself. </a:t>
            </a:r>
          </a:p>
          <a:p>
            <a:pPr lvl="1"/>
            <a:r>
              <a:rPr lang="en-US" dirty="0">
                <a:latin typeface="Baskerville"/>
                <a:cs typeface="Baskerville"/>
              </a:rPr>
              <a:t>June 2016:  Two days after Orlando, a 25 year old man in France stabbed an off duty police officer and his female companion to death, and filmed himself live on Facebook while inside the couple’s home.  After he pledged allegiance to ISIS he contemplated the killing of the couple’s three year old son. </a:t>
            </a:r>
          </a:p>
          <a:p>
            <a:pPr lvl="1"/>
            <a:r>
              <a:rPr lang="en-US" dirty="0">
                <a:latin typeface="Baskerville"/>
                <a:cs typeface="Baskerville"/>
              </a:rPr>
              <a:t>April 2019:  The New Zealand shooter attacked mosques in Christ Church while </a:t>
            </a:r>
            <a:r>
              <a:rPr lang="en-US" u="sng" dirty="0">
                <a:latin typeface="Baskerville"/>
                <a:cs typeface="Baskerville"/>
              </a:rPr>
              <a:t>live streaming </a:t>
            </a:r>
            <a:r>
              <a:rPr lang="en-US" dirty="0">
                <a:latin typeface="Baskerville"/>
                <a:cs typeface="Baskerville"/>
              </a:rPr>
              <a:t>his assault, which went out live to the Internet. </a:t>
            </a:r>
          </a:p>
          <a:p>
            <a:pPr lvl="2"/>
            <a:r>
              <a:rPr lang="en-US" dirty="0">
                <a:latin typeface="Baskerville"/>
                <a:cs typeface="Baskerville"/>
              </a:rPr>
              <a:t>The New Zealand spree killer referenced </a:t>
            </a:r>
            <a:r>
              <a:rPr lang="en-US" dirty="0" err="1">
                <a:latin typeface="Baskerville"/>
                <a:cs typeface="Baskerville"/>
              </a:rPr>
              <a:t>Vester</a:t>
            </a:r>
            <a:r>
              <a:rPr lang="en-US" dirty="0">
                <a:latin typeface="Baskerville"/>
                <a:cs typeface="Baskerville"/>
              </a:rPr>
              <a:t> Flanagan in his manifesto.</a:t>
            </a:r>
          </a:p>
          <a:p>
            <a:r>
              <a:rPr lang="en-US" dirty="0">
                <a:latin typeface="Baskerville"/>
                <a:cs typeface="Baskerville"/>
              </a:rPr>
              <a:t>This imitation trend makes difficult our ability to determine a motive:  is it a </a:t>
            </a:r>
            <a:r>
              <a:rPr lang="en-US" b="1" u="sng" dirty="0">
                <a:latin typeface="Baskerville"/>
                <a:cs typeface="Baskerville"/>
              </a:rPr>
              <a:t>hate crime, a terror attack, or a disturbed person’s actions</a:t>
            </a:r>
            <a:r>
              <a:rPr lang="en-US" dirty="0">
                <a:latin typeface="Baskerville"/>
                <a:cs typeface="Baskerville"/>
              </a:rPr>
              <a:t>, or all of the above?</a:t>
            </a:r>
          </a:p>
        </p:txBody>
      </p:sp>
    </p:spTree>
    <p:extLst>
      <p:ext uri="{BB962C8B-B14F-4D97-AF65-F5344CB8AC3E}">
        <p14:creationId xmlns:p14="http://schemas.microsoft.com/office/powerpoint/2010/main" val="276337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Specific guidelines for reporting on mass killings</a:t>
            </a:r>
          </a:p>
        </p:txBody>
      </p:sp>
      <p:sp>
        <p:nvSpPr>
          <p:cNvPr id="3" name="Content Placeholder 2"/>
          <p:cNvSpPr>
            <a:spLocks noGrp="1"/>
          </p:cNvSpPr>
          <p:nvPr>
            <p:ph idx="1"/>
          </p:nvPr>
        </p:nvSpPr>
        <p:spPr/>
        <p:txBody>
          <a:bodyPr>
            <a:normAutofit fontScale="85000" lnSpcReduction="20000"/>
          </a:bodyPr>
          <a:lstStyle/>
          <a:p>
            <a:pPr marL="0" indent="0">
              <a:buNone/>
            </a:pPr>
            <a:r>
              <a:rPr lang="en-US" sz="1700" dirty="0">
                <a:latin typeface="Baskerville"/>
                <a:cs typeface="Baskerville"/>
              </a:rPr>
              <a:t>The four guidelines for reporting on mass killings*:  </a:t>
            </a:r>
          </a:p>
          <a:p>
            <a:pPr lvl="1">
              <a:spcBef>
                <a:spcPts val="0"/>
              </a:spcBef>
            </a:pPr>
            <a:endParaRPr lang="en-US" sz="1500" dirty="0">
              <a:latin typeface="Baskerville"/>
              <a:cs typeface="Baskerville"/>
            </a:endParaRPr>
          </a:p>
          <a:p>
            <a:pPr lvl="1">
              <a:spcBef>
                <a:spcPts val="0"/>
              </a:spcBef>
            </a:pPr>
            <a:r>
              <a:rPr lang="en-US" sz="1500" b="1" dirty="0">
                <a:latin typeface="Baskerville"/>
                <a:cs typeface="Baskerville"/>
              </a:rPr>
              <a:t>1. Do not name the perpetrator.</a:t>
            </a:r>
          </a:p>
          <a:p>
            <a:pPr lvl="1">
              <a:spcBef>
                <a:spcPts val="0"/>
              </a:spcBef>
            </a:pPr>
            <a:r>
              <a:rPr lang="en-US" sz="1500" b="1" dirty="0">
                <a:latin typeface="Baskerville"/>
                <a:cs typeface="Baskerville"/>
              </a:rPr>
              <a:t>2. Do not use photos or likenesses of the perpetrator: no notoriety</a:t>
            </a:r>
          </a:p>
          <a:p>
            <a:pPr lvl="1">
              <a:spcBef>
                <a:spcPts val="0"/>
              </a:spcBef>
            </a:pPr>
            <a:r>
              <a:rPr lang="en-US" sz="1500" b="1" dirty="0">
                <a:latin typeface="Baskerville"/>
                <a:cs typeface="Baskerville"/>
              </a:rPr>
              <a:t>3. Stop using the names, photos or likenesses of past perpetrators.</a:t>
            </a:r>
          </a:p>
          <a:p>
            <a:pPr lvl="1">
              <a:spcBef>
                <a:spcPts val="0"/>
              </a:spcBef>
            </a:pPr>
            <a:r>
              <a:rPr lang="en-US" sz="1500" b="1" dirty="0">
                <a:latin typeface="Baskerville"/>
                <a:cs typeface="Baskerville"/>
              </a:rPr>
              <a:t>4. Report everything else about these crimes in as much detail as desired. </a:t>
            </a:r>
          </a:p>
          <a:p>
            <a:pPr lvl="1">
              <a:spcBef>
                <a:spcPts val="0"/>
              </a:spcBef>
            </a:pPr>
            <a:endParaRPr lang="en-US" sz="1500" b="1" dirty="0">
              <a:latin typeface="Baskerville"/>
              <a:cs typeface="Baskerville"/>
            </a:endParaRPr>
          </a:p>
          <a:p>
            <a:pPr marL="6350" indent="0">
              <a:spcBef>
                <a:spcPts val="0"/>
              </a:spcBef>
              <a:buNone/>
            </a:pPr>
            <a:r>
              <a:rPr lang="en-US" sz="1700" dirty="0">
                <a:latin typeface="Baskerville"/>
                <a:cs typeface="Baskerville"/>
              </a:rPr>
              <a:t>Alternative rules**:</a:t>
            </a:r>
          </a:p>
          <a:p>
            <a:pPr marL="349250" lvl="1" indent="0">
              <a:spcBef>
                <a:spcPts val="0"/>
              </a:spcBef>
              <a:buNone/>
            </a:pPr>
            <a:endParaRPr lang="en-US" sz="1500" b="1" dirty="0">
              <a:latin typeface="Baskerville"/>
              <a:cs typeface="Baskerville"/>
            </a:endParaRPr>
          </a:p>
          <a:p>
            <a:pPr lvl="1">
              <a:spcBef>
                <a:spcPts val="0"/>
              </a:spcBef>
            </a:pPr>
            <a:r>
              <a:rPr lang="en-US" sz="1400" b="1" dirty="0">
                <a:latin typeface="Baskerville"/>
                <a:cs typeface="Baskerville"/>
              </a:rPr>
              <a:t>Never publish shooter’s propaganda or motives. </a:t>
            </a:r>
          </a:p>
          <a:p>
            <a:pPr lvl="1">
              <a:spcBef>
                <a:spcPts val="0"/>
              </a:spcBef>
            </a:pPr>
            <a:r>
              <a:rPr lang="en-US" sz="1400" b="1" dirty="0">
                <a:latin typeface="Baskerville"/>
                <a:cs typeface="Baskerville"/>
              </a:rPr>
              <a:t>Don’t report biography of shooter or dwell on shooter’s motive.</a:t>
            </a:r>
          </a:p>
          <a:p>
            <a:pPr lvl="1">
              <a:spcBef>
                <a:spcPts val="0"/>
              </a:spcBef>
            </a:pPr>
            <a:r>
              <a:rPr lang="en-US" sz="1400" b="1" dirty="0">
                <a:latin typeface="Baskerville"/>
                <a:cs typeface="Baskerville"/>
              </a:rPr>
              <a:t>Minimize the gory details – don’t make the body count the lead story.</a:t>
            </a:r>
          </a:p>
          <a:p>
            <a:pPr lvl="1">
              <a:spcBef>
                <a:spcPts val="0"/>
              </a:spcBef>
            </a:pPr>
            <a:r>
              <a:rPr lang="en-US" sz="1400" b="1" dirty="0">
                <a:latin typeface="Baskerville"/>
                <a:cs typeface="Baskerville"/>
              </a:rPr>
              <a:t>No photos of the event – no photos of the killer.</a:t>
            </a:r>
          </a:p>
          <a:p>
            <a:pPr lvl="1">
              <a:spcBef>
                <a:spcPts val="0"/>
              </a:spcBef>
            </a:pPr>
            <a:r>
              <a:rPr lang="en-US" sz="1400" b="1" dirty="0">
                <a:latin typeface="Baskerville"/>
                <a:cs typeface="Baskerville"/>
              </a:rPr>
              <a:t>Talk about victims but minimize images of grieving families.</a:t>
            </a:r>
          </a:p>
          <a:p>
            <a:pPr marL="349250" lvl="1" indent="0">
              <a:spcBef>
                <a:spcPts val="0"/>
              </a:spcBef>
              <a:buNone/>
            </a:pPr>
            <a:endParaRPr lang="en-US" sz="1500" b="1" dirty="0">
              <a:latin typeface="Baskerville"/>
              <a:cs typeface="Baskerville"/>
            </a:endParaRPr>
          </a:p>
          <a:p>
            <a:pPr marL="0" indent="0">
              <a:buNone/>
            </a:pPr>
            <a:r>
              <a:rPr lang="en-US" sz="1300" dirty="0">
                <a:latin typeface="Baskerville"/>
                <a:cs typeface="Baskerville"/>
              </a:rPr>
              <a:t>*Lankford A., </a:t>
            </a:r>
            <a:r>
              <a:rPr lang="en-US" sz="1300" dirty="0" err="1">
                <a:latin typeface="Baskerville"/>
                <a:cs typeface="Baskerville"/>
              </a:rPr>
              <a:t>Madfis</a:t>
            </a:r>
            <a:r>
              <a:rPr lang="en-US" sz="1300" dirty="0">
                <a:latin typeface="Baskerville"/>
                <a:cs typeface="Baskerville"/>
              </a:rPr>
              <a:t> E. Don’t name them, don</a:t>
            </a:r>
            <a:r>
              <a:rPr lang="mr-IN" sz="1300" dirty="0">
                <a:latin typeface="Baskerville"/>
                <a:cs typeface="Baskerville"/>
              </a:rPr>
              <a:t>’</a:t>
            </a:r>
            <a:r>
              <a:rPr lang="en-US" sz="1300" dirty="0">
                <a:latin typeface="Baskerville"/>
                <a:cs typeface="Baskerville"/>
              </a:rPr>
              <a:t>t show them, but report everything else: A pragmatic proposal for denying mass killers the attention they seek and deterring future offenders. American Behavioral Science. 2017. Professors Adam Lankford and Eric </a:t>
            </a:r>
            <a:r>
              <a:rPr lang="en-US" sz="1300" dirty="0" err="1">
                <a:latin typeface="Baskerville"/>
                <a:cs typeface="Baskerville"/>
              </a:rPr>
              <a:t>Madis</a:t>
            </a:r>
            <a:r>
              <a:rPr lang="en-US" sz="1300" dirty="0">
                <a:latin typeface="Baskerville"/>
                <a:cs typeface="Baskerville"/>
              </a:rPr>
              <a:t> noted, “by no longer publishing the names or images of mass killers, the media would stop giving them the attention they often seek, and likely deter some future perpetrators from attacking.” </a:t>
            </a:r>
          </a:p>
          <a:p>
            <a:pPr marL="0" lvl="1" indent="0">
              <a:spcBef>
                <a:spcPts val="2000"/>
              </a:spcBef>
              <a:buClr>
                <a:schemeClr val="accent1"/>
              </a:buClr>
              <a:buNone/>
            </a:pPr>
            <a:r>
              <a:rPr lang="en-US" sz="1300" dirty="0">
                <a:latin typeface="Baskerville"/>
                <a:cs typeface="Baskerville"/>
              </a:rPr>
              <a:t>**</a:t>
            </a:r>
            <a:r>
              <a:rPr lang="en-US" sz="1400" dirty="0">
                <a:latin typeface="Baskerville"/>
                <a:cs typeface="Baskerville"/>
              </a:rPr>
              <a:t>Ari Schulman, What mass murderers want---how to stop them. Wall Street Journal, 11-8-13, </a:t>
            </a:r>
          </a:p>
          <a:p>
            <a:pPr marL="0" indent="0">
              <a:buNone/>
            </a:pPr>
            <a:endParaRPr lang="en-US" sz="1300" dirty="0">
              <a:latin typeface="Baskerville"/>
              <a:cs typeface="Baskerville"/>
            </a:endParaRPr>
          </a:p>
        </p:txBody>
      </p:sp>
    </p:spTree>
    <p:extLst>
      <p:ext uri="{BB962C8B-B14F-4D97-AF65-F5344CB8AC3E}">
        <p14:creationId xmlns:p14="http://schemas.microsoft.com/office/powerpoint/2010/main" val="2457168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81562"/>
            <a:ext cx="8913813" cy="651301"/>
          </a:xfrm>
        </p:spPr>
        <p:txBody>
          <a:bodyPr>
            <a:normAutofit/>
          </a:bodyPr>
          <a:lstStyle/>
          <a:p>
            <a:pPr algn="ctr"/>
            <a:r>
              <a:rPr lang="en-US" sz="2900" dirty="0">
                <a:latin typeface="Times New Roman"/>
                <a:cs typeface="Times New Roman"/>
              </a:rPr>
              <a:t>Good Application of the rules</a:t>
            </a:r>
          </a:p>
        </p:txBody>
      </p:sp>
      <p:sp>
        <p:nvSpPr>
          <p:cNvPr id="3" name="Content Placeholder 2"/>
          <p:cNvSpPr>
            <a:spLocks noGrp="1"/>
          </p:cNvSpPr>
          <p:nvPr>
            <p:ph idx="1"/>
          </p:nvPr>
        </p:nvSpPr>
        <p:spPr>
          <a:xfrm>
            <a:off x="744438" y="1856209"/>
            <a:ext cx="7980462" cy="3822274"/>
          </a:xfrm>
        </p:spPr>
        <p:txBody>
          <a:bodyPr>
            <a:normAutofit/>
          </a:bodyPr>
          <a:lstStyle/>
          <a:p>
            <a:endParaRPr lang="en-US" sz="1600" b="1" dirty="0">
              <a:latin typeface="Baskerville"/>
              <a:cs typeface="Baskerville"/>
            </a:endParaRPr>
          </a:p>
          <a:p>
            <a:pPr marL="349250" lvl="1" indent="0">
              <a:buNone/>
            </a:pPr>
            <a:endParaRPr lang="en-US" sz="1600" b="1" i="1" dirty="0">
              <a:latin typeface="Baskerville"/>
              <a:cs typeface="Baskerville"/>
            </a:endParaRPr>
          </a:p>
          <a:p>
            <a:pPr marL="349250" lvl="1" indent="0">
              <a:buNone/>
            </a:pPr>
            <a:r>
              <a:rPr lang="en-US" sz="1600" dirty="0">
                <a:latin typeface="Baskerville"/>
                <a:cs typeface="Baskerville"/>
              </a:rPr>
              <a:t>Prime Minister of New Zealand, </a:t>
            </a:r>
            <a:r>
              <a:rPr lang="en-US" sz="1600" dirty="0" err="1">
                <a:latin typeface="Baskerville"/>
                <a:cs typeface="Baskerville"/>
              </a:rPr>
              <a:t>Jacinda</a:t>
            </a:r>
            <a:r>
              <a:rPr lang="en-US" sz="1600" dirty="0">
                <a:latin typeface="Baskerville"/>
                <a:cs typeface="Baskerville"/>
              </a:rPr>
              <a:t> </a:t>
            </a:r>
            <a:r>
              <a:rPr lang="en-US" sz="1600" dirty="0" err="1">
                <a:latin typeface="Baskerville"/>
                <a:cs typeface="Baskerville"/>
              </a:rPr>
              <a:t>Ardern</a:t>
            </a:r>
            <a:r>
              <a:rPr lang="en-US" sz="1600" dirty="0">
                <a:latin typeface="Baskerville"/>
                <a:cs typeface="Baskerville"/>
              </a:rPr>
              <a:t>, noted of the perpetrator:</a:t>
            </a:r>
          </a:p>
          <a:p>
            <a:pPr marL="349250" lvl="1" indent="0">
              <a:buNone/>
            </a:pPr>
            <a:endParaRPr lang="en-US" sz="1600" dirty="0">
              <a:latin typeface="Baskerville"/>
              <a:cs typeface="Baskerville"/>
            </a:endParaRPr>
          </a:p>
          <a:p>
            <a:pPr marL="349250" lvl="1" indent="0">
              <a:buNone/>
            </a:pPr>
            <a:r>
              <a:rPr lang="en-US" sz="1600" dirty="0">
                <a:latin typeface="Baskerville"/>
                <a:cs typeface="Baskerville"/>
              </a:rPr>
              <a:t> “He sought many things from his act of terror, but one was notoriety. </a:t>
            </a:r>
          </a:p>
          <a:p>
            <a:pPr marL="349250" lvl="1" indent="0">
              <a:buNone/>
            </a:pPr>
            <a:r>
              <a:rPr lang="en-US" sz="1600" dirty="0">
                <a:latin typeface="Baskerville"/>
                <a:cs typeface="Baskerville"/>
              </a:rPr>
              <a:t> That is why you will never hear me mention his name.” </a:t>
            </a:r>
          </a:p>
          <a:p>
            <a:pPr marL="349250" lvl="1" indent="0">
              <a:buNone/>
            </a:pPr>
            <a:endParaRPr lang="en-US" sz="1600" dirty="0">
              <a:latin typeface="Baskerville"/>
              <a:cs typeface="Baskerville"/>
            </a:endParaRPr>
          </a:p>
        </p:txBody>
      </p:sp>
    </p:spTree>
    <p:extLst>
      <p:ext uri="{BB962C8B-B14F-4D97-AF65-F5344CB8AC3E}">
        <p14:creationId xmlns:p14="http://schemas.microsoft.com/office/powerpoint/2010/main" val="2233898835"/>
      </p:ext>
    </p:extLst>
  </p:cSld>
  <p:clrMapOvr>
    <a:masterClrMapping/>
  </p:clrMapOvr>
</p:sld>
</file>

<file path=ppt/theme/theme1.xml><?xml version="1.0" encoding="utf-8"?>
<a:theme xmlns:a="http://schemas.openxmlformats.org/drawingml/2006/main" name="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1_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3_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5_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6_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7_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8_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0_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641</TotalTime>
  <Words>2374</Words>
  <Application>Microsoft Macintosh PowerPoint</Application>
  <PresentationFormat>On-screen Show (4:3)</PresentationFormat>
  <Paragraphs>184</Paragraphs>
  <Slides>16</Slides>
  <Notes>8</Notes>
  <HiddenSlides>0</HiddenSlides>
  <MMClips>2</MMClips>
  <ScaleCrop>false</ScaleCrop>
  <HeadingPairs>
    <vt:vector size="6" baseType="variant">
      <vt:variant>
        <vt:lpstr>Fonts Used</vt:lpstr>
      </vt:variant>
      <vt:variant>
        <vt:i4>6</vt:i4>
      </vt:variant>
      <vt:variant>
        <vt:lpstr>Theme</vt:lpstr>
      </vt:variant>
      <vt:variant>
        <vt:i4>11</vt:i4>
      </vt:variant>
      <vt:variant>
        <vt:lpstr>Slide Titles</vt:lpstr>
      </vt:variant>
      <vt:variant>
        <vt:i4>16</vt:i4>
      </vt:variant>
    </vt:vector>
  </HeadingPairs>
  <TitlesOfParts>
    <vt:vector size="33" baseType="lpstr">
      <vt:lpstr>Baskerville</vt:lpstr>
      <vt:lpstr>Calibri</vt:lpstr>
      <vt:lpstr>Century Gothic</vt:lpstr>
      <vt:lpstr>Times New Roman</vt:lpstr>
      <vt:lpstr>Wingdings</vt:lpstr>
      <vt:lpstr>Wingdings 2</vt:lpstr>
      <vt:lpstr>Perception</vt:lpstr>
      <vt:lpstr>1_Perception</vt:lpstr>
      <vt:lpstr>3_Perception</vt:lpstr>
      <vt:lpstr>4_Perception</vt:lpstr>
      <vt:lpstr>5_Perception</vt:lpstr>
      <vt:lpstr>6_Perception</vt:lpstr>
      <vt:lpstr>7_Perception</vt:lpstr>
      <vt:lpstr>8_Perception</vt:lpstr>
      <vt:lpstr>10_Perception</vt:lpstr>
      <vt:lpstr>11_Perception</vt:lpstr>
      <vt:lpstr>13_Perception</vt:lpstr>
      <vt:lpstr>Profiling Mentally Ill Male Mass Murderers</vt:lpstr>
      <vt:lpstr>Evan video – Sandy Hook Promise</vt:lpstr>
      <vt:lpstr>PowerPoint Presentation</vt:lpstr>
      <vt:lpstr>Mass Killing myths perpetuated in the media</vt:lpstr>
      <vt:lpstr>Mass Killing myths perpetuated in the media</vt:lpstr>
      <vt:lpstr>Specific Myths about Columbine persist</vt:lpstr>
      <vt:lpstr>The social media problem.</vt:lpstr>
      <vt:lpstr>Specific guidelines for reporting on mass killings</vt:lpstr>
      <vt:lpstr>Good Application of the rules</vt:lpstr>
      <vt:lpstr>Bad application of the rules: “The Sun” fails the test</vt:lpstr>
      <vt:lpstr>Finally, a new disturbing social media challenge</vt:lpstr>
      <vt:lpstr>Alison Parker and her father</vt:lpstr>
      <vt:lpstr>Profiling v. Pathway to violence</vt:lpstr>
      <vt:lpstr>Dr. Paul Mullen Australian psychologist,  evaluated Martin Bryant, the “Port Arthur massacre” killer offers his profile</vt:lpstr>
      <vt:lpstr>Relevant profiler factors</vt:lpstr>
      <vt:lpstr>Progression to becoming a Serial sexual sadist (incremental changes)</vt:lpstr>
    </vt:vector>
  </TitlesOfParts>
  <Company>Johns Hopkins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Introduction</dc:title>
  <dc:creator>Lawrence Raifman</dc:creator>
  <cp:lastModifiedBy>Paul Golding</cp:lastModifiedBy>
  <cp:revision>41</cp:revision>
  <cp:lastPrinted>2019-04-29T16:42:24Z</cp:lastPrinted>
  <dcterms:created xsi:type="dcterms:W3CDTF">2019-04-12T21:22:11Z</dcterms:created>
  <dcterms:modified xsi:type="dcterms:W3CDTF">2019-05-07T14:24:07Z</dcterms:modified>
</cp:coreProperties>
</file>