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6" r:id="rId3"/>
    <p:sldMasterId id="2147483692" r:id="rId4"/>
    <p:sldMasterId id="2147483724" r:id="rId5"/>
    <p:sldMasterId id="2147483756" r:id="rId6"/>
    <p:sldMasterId id="2147483772" r:id="rId7"/>
    <p:sldMasterId id="2147483788" r:id="rId8"/>
    <p:sldMasterId id="2147483804" r:id="rId9"/>
  </p:sldMasterIdLst>
  <p:notesMasterIdLst>
    <p:notesMasterId r:id="rId21"/>
  </p:notesMasterIdLst>
  <p:sldIdLst>
    <p:sldId id="256" r:id="rId10"/>
    <p:sldId id="258" r:id="rId11"/>
    <p:sldId id="259" r:id="rId12"/>
    <p:sldId id="260" r:id="rId13"/>
    <p:sldId id="268" r:id="rId14"/>
    <p:sldId id="262" r:id="rId15"/>
    <p:sldId id="264" r:id="rId16"/>
    <p:sldId id="265" r:id="rId17"/>
    <p:sldId id="266" r:id="rId18"/>
    <p:sldId id="275" r:id="rId19"/>
    <p:sldId id="27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55" autoAdjust="0"/>
    <p:restoredTop sz="94674"/>
  </p:normalViewPr>
  <p:slideViewPr>
    <p:cSldViewPr snapToGrid="0" snapToObjects="1">
      <p:cViewPr varScale="1">
        <p:scale>
          <a:sx n="124" d="100"/>
          <a:sy n="124" d="100"/>
        </p:scale>
        <p:origin x="1192" y="16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107" d="100"/>
          <a:sy n="107" d="100"/>
        </p:scale>
        <p:origin x="-398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86DC93-EC08-C046-8D8B-71131BA3FB22}" type="datetimeFigureOut">
              <a:rPr lang="en-US" smtClean="0"/>
              <a:t>5/7/19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1FC8B8-4F98-7348-B6AD-3B82887D913B}" type="slidenum">
              <a:rPr lang="en-US" smtClean="0"/>
              <a:t>‹#›</a:t>
            </a:fld>
            <a:endParaRPr lang="en-US"/>
          </a:p>
        </p:txBody>
      </p:sp>
    </p:spTree>
    <p:extLst>
      <p:ext uri="{BB962C8B-B14F-4D97-AF65-F5344CB8AC3E}">
        <p14:creationId xmlns:p14="http://schemas.microsoft.com/office/powerpoint/2010/main" val="1250205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latin typeface="Times New Roman"/>
                <a:cs typeface="Times New Roman"/>
              </a:rPr>
              <a:t>She noted, </a:t>
            </a:r>
            <a:r>
              <a:rPr lang="en-US" sz="1800" dirty="0">
                <a:latin typeface="Times New Roman"/>
                <a:cs typeface="Times New Roman"/>
              </a:rPr>
              <a:t>“</a:t>
            </a:r>
            <a:r>
              <a:rPr lang="en-US" sz="1800" b="1" dirty="0">
                <a:latin typeface="Times New Roman"/>
                <a:cs typeface="Times New Roman"/>
              </a:rPr>
              <a:t>Dylan did not want to kill, he wanted to die.</a:t>
            </a:r>
            <a:r>
              <a:rPr lang="en-US" sz="1800" dirty="0">
                <a:latin typeface="Times New Roman"/>
                <a:cs typeface="Times New Roman"/>
              </a:rPr>
              <a:t>” </a:t>
            </a:r>
          </a:p>
          <a:p>
            <a:pPr lvl="1"/>
            <a:endParaRPr lang="en-US" sz="1600" b="1" dirty="0">
              <a:latin typeface="Times New Roman"/>
              <a:cs typeface="Times New Roman"/>
            </a:endParaRPr>
          </a:p>
          <a:p>
            <a:pPr lvl="1"/>
            <a:r>
              <a:rPr lang="en-US" sz="1600" b="1" dirty="0">
                <a:latin typeface="Times New Roman"/>
                <a:cs typeface="Times New Roman"/>
              </a:rPr>
              <a:t>Adding, 1% to 2% of all suicides are accompanied by murder. “We do not make the choice to die by suicide. It is a symptom of pathology.” </a:t>
            </a:r>
          </a:p>
          <a:p>
            <a:pPr lvl="1"/>
            <a:endParaRPr lang="en-US" dirty="0">
              <a:latin typeface="Times New Roman"/>
              <a:cs typeface="Times New Roman"/>
            </a:endParaRPr>
          </a:p>
          <a:p>
            <a:pPr lvl="1"/>
            <a:r>
              <a:rPr lang="en-US" sz="1500" dirty="0">
                <a:latin typeface="Times New Roman"/>
                <a:cs typeface="Times New Roman"/>
              </a:rPr>
              <a:t>She wrote: “I would have to turn what I thought I knew about myself, my son, and my family inside out and around, watching as a boy became a monster, and then a (suicidal) boy again.” </a:t>
            </a:r>
          </a:p>
          <a:p>
            <a:endParaRPr lang="en-US" dirty="0"/>
          </a:p>
        </p:txBody>
      </p:sp>
      <p:sp>
        <p:nvSpPr>
          <p:cNvPr id="4" name="Slide Number Placeholder 3"/>
          <p:cNvSpPr>
            <a:spLocks noGrp="1"/>
          </p:cNvSpPr>
          <p:nvPr>
            <p:ph type="sldNum" sz="quarter" idx="10"/>
          </p:nvPr>
        </p:nvSpPr>
        <p:spPr/>
        <p:txBody>
          <a:bodyPr/>
          <a:lstStyle/>
          <a:p>
            <a:fld id="{8D1FC8B8-4F98-7348-B6AD-3B82887D913B}" type="slidenum">
              <a:rPr lang="en-US" smtClean="0"/>
              <a:t>5</a:t>
            </a:fld>
            <a:endParaRPr lang="en-US"/>
          </a:p>
        </p:txBody>
      </p:sp>
    </p:spTree>
    <p:extLst>
      <p:ext uri="{BB962C8B-B14F-4D97-AF65-F5344CB8AC3E}">
        <p14:creationId xmlns:p14="http://schemas.microsoft.com/office/powerpoint/2010/main" val="2572633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272286-3C3D-194F-B8D6-E7F9796B0894}" type="datetimeFigureOut">
              <a:rPr lang="en-US" smtClean="0"/>
              <a:t>5/7/19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DD824-97CF-4148-AAD1-31E8BE8EC371}" type="slidenum">
              <a:rPr lang="en-US" smtClean="0"/>
              <a:t>‹#›</a:t>
            </a:fld>
            <a:endParaRPr lang="en-US"/>
          </a:p>
        </p:txBody>
      </p:sp>
    </p:spTree>
    <p:extLst>
      <p:ext uri="{BB962C8B-B14F-4D97-AF65-F5344CB8AC3E}">
        <p14:creationId xmlns:p14="http://schemas.microsoft.com/office/powerpoint/2010/main" val="3307821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272286-3C3D-194F-B8D6-E7F9796B0894}" type="datetimeFigureOut">
              <a:rPr lang="en-US" smtClean="0"/>
              <a:t>5/7/19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DD824-97CF-4148-AAD1-31E8BE8EC371}" type="slidenum">
              <a:rPr lang="en-US" smtClean="0"/>
              <a:t>‹#›</a:t>
            </a:fld>
            <a:endParaRPr lang="en-US"/>
          </a:p>
        </p:txBody>
      </p:sp>
    </p:spTree>
    <p:extLst>
      <p:ext uri="{BB962C8B-B14F-4D97-AF65-F5344CB8AC3E}">
        <p14:creationId xmlns:p14="http://schemas.microsoft.com/office/powerpoint/2010/main" val="19023729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272286-3C3D-194F-B8D6-E7F9796B0894}" type="datetimeFigureOut">
              <a:rPr lang="en-US" smtClean="0"/>
              <a:t>5/7/19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DD824-97CF-4148-AAD1-31E8BE8EC371}" type="slidenum">
              <a:rPr lang="en-US" smtClean="0"/>
              <a:t>‹#›</a:t>
            </a:fld>
            <a:endParaRPr lang="en-US"/>
          </a:p>
        </p:txBody>
      </p:sp>
    </p:spTree>
    <p:extLst>
      <p:ext uri="{BB962C8B-B14F-4D97-AF65-F5344CB8AC3E}">
        <p14:creationId xmlns:p14="http://schemas.microsoft.com/office/powerpoint/2010/main" val="9916308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272286-3C3D-194F-B8D6-E7F9796B0894}" type="datetimeFigureOut">
              <a:rPr lang="en-US" smtClean="0"/>
              <a:t>5/7/19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DD824-97CF-4148-AAD1-31E8BE8EC371}" type="slidenum">
              <a:rPr lang="en-US" smtClean="0"/>
              <a:t>‹#›</a:t>
            </a:fld>
            <a:endParaRPr lang="en-US"/>
          </a:p>
        </p:txBody>
      </p:sp>
    </p:spTree>
    <p:extLst>
      <p:ext uri="{BB962C8B-B14F-4D97-AF65-F5344CB8AC3E}">
        <p14:creationId xmlns:p14="http://schemas.microsoft.com/office/powerpoint/2010/main" val="13769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272286-3C3D-194F-B8D6-E7F9796B0894}" type="datetimeFigureOut">
              <a:rPr lang="en-US" smtClean="0"/>
              <a:t>5/7/19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FDD824-97CF-4148-AAD1-31E8BE8EC371}" type="slidenum">
              <a:rPr lang="en-US" smtClean="0"/>
              <a:t>‹#›</a:t>
            </a:fld>
            <a:endParaRPr lang="en-US"/>
          </a:p>
        </p:txBody>
      </p:sp>
    </p:spTree>
    <p:extLst>
      <p:ext uri="{BB962C8B-B14F-4D97-AF65-F5344CB8AC3E}">
        <p14:creationId xmlns:p14="http://schemas.microsoft.com/office/powerpoint/2010/main" val="22874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272286-3C3D-194F-B8D6-E7F9796B0894}" type="datetimeFigureOut">
              <a:rPr lang="en-US" smtClean="0"/>
              <a:t>5/7/19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DD824-97CF-4148-AAD1-31E8BE8EC371}" type="slidenum">
              <a:rPr lang="en-US" smtClean="0"/>
              <a:t>‹#›</a:t>
            </a:fld>
            <a:endParaRPr lang="en-US"/>
          </a:p>
        </p:txBody>
      </p:sp>
    </p:spTree>
    <p:extLst>
      <p:ext uri="{BB962C8B-B14F-4D97-AF65-F5344CB8AC3E}">
        <p14:creationId xmlns:p14="http://schemas.microsoft.com/office/powerpoint/2010/main" val="24018398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272286-3C3D-194F-B8D6-E7F9796B0894}" type="datetimeFigureOut">
              <a:rPr lang="en-US" smtClean="0"/>
              <a:t>5/7/19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FDD824-97CF-4148-AAD1-31E8BE8EC371}" type="slidenum">
              <a:rPr lang="en-US" smtClean="0"/>
              <a:t>‹#›</a:t>
            </a:fld>
            <a:endParaRPr lang="en-US"/>
          </a:p>
        </p:txBody>
      </p:sp>
    </p:spTree>
    <p:extLst>
      <p:ext uri="{BB962C8B-B14F-4D97-AF65-F5344CB8AC3E}">
        <p14:creationId xmlns:p14="http://schemas.microsoft.com/office/powerpoint/2010/main" val="326268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272286-3C3D-194F-B8D6-E7F9796B0894}" type="datetimeFigureOut">
              <a:rPr lang="en-US" smtClean="0"/>
              <a:t>5/7/19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FDD824-97CF-4148-AAD1-31E8BE8EC371}" type="slidenum">
              <a:rPr lang="en-US" smtClean="0"/>
              <a:t>‹#›</a:t>
            </a:fld>
            <a:endParaRPr lang="en-US"/>
          </a:p>
        </p:txBody>
      </p:sp>
    </p:spTree>
    <p:extLst>
      <p:ext uri="{BB962C8B-B14F-4D97-AF65-F5344CB8AC3E}">
        <p14:creationId xmlns:p14="http://schemas.microsoft.com/office/powerpoint/2010/main" val="373369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72286-3C3D-194F-B8D6-E7F9796B0894}" type="datetimeFigureOut">
              <a:rPr lang="en-US" smtClean="0"/>
              <a:t>5/7/19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FDD824-97CF-4148-AAD1-31E8BE8EC371}" type="slidenum">
              <a:rPr lang="en-US" smtClean="0"/>
              <a:t>‹#›</a:t>
            </a:fld>
            <a:endParaRPr lang="en-US"/>
          </a:p>
        </p:txBody>
      </p:sp>
    </p:spTree>
    <p:extLst>
      <p:ext uri="{BB962C8B-B14F-4D97-AF65-F5344CB8AC3E}">
        <p14:creationId xmlns:p14="http://schemas.microsoft.com/office/powerpoint/2010/main" val="3602645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272286-3C3D-194F-B8D6-E7F9796B0894}" type="datetimeFigureOut">
              <a:rPr lang="en-US" smtClean="0"/>
              <a:t>5/7/19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DD824-97CF-4148-AAD1-31E8BE8EC371}" type="slidenum">
              <a:rPr lang="en-US" smtClean="0"/>
              <a:t>‹#›</a:t>
            </a:fld>
            <a:endParaRPr lang="en-US"/>
          </a:p>
        </p:txBody>
      </p:sp>
    </p:spTree>
    <p:extLst>
      <p:ext uri="{BB962C8B-B14F-4D97-AF65-F5344CB8AC3E}">
        <p14:creationId xmlns:p14="http://schemas.microsoft.com/office/powerpoint/2010/main" val="24153313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87553" y="1129554"/>
            <a:ext cx="914400" cy="5533278"/>
          </a:xfrm>
        </p:spPr>
        <p:txBody>
          <a:bodyPr vert="eaVert" lIns="274320" tIns="685800" bIns="685800"/>
          <a:lstStyle/>
          <a:p>
            <a:r>
              <a:rPr lang="en-US"/>
              <a:t>Click to edit Master title style</a:t>
            </a:r>
            <a:endParaRPr/>
          </a:p>
        </p:txBody>
      </p:sp>
      <p:sp>
        <p:nvSpPr>
          <p:cNvPr id="3" name="Vertical Text Placeholder 2"/>
          <p:cNvSpPr>
            <a:spLocks noGrp="1"/>
          </p:cNvSpPr>
          <p:nvPr>
            <p:ph type="body" orient="vert" idx="1"/>
          </p:nvPr>
        </p:nvSpPr>
        <p:spPr>
          <a:xfrm>
            <a:off x="1117600" y="1734671"/>
            <a:ext cx="6426200" cy="4542304"/>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57319"/>
            <a:ext cx="8915400" cy="877824"/>
          </a:xfrm>
        </p:spPr>
        <p:txBody>
          <a:bodyPr/>
          <a:lstStyle/>
          <a:p>
            <a:r>
              <a:rPr lang="en-US"/>
              <a:t>Click to edit Master title style</a:t>
            </a:r>
            <a:endParaRPr/>
          </a:p>
        </p:txBody>
      </p:sp>
      <p:sp>
        <p:nvSpPr>
          <p:cNvPr id="3" name="Subtitle 2"/>
          <p:cNvSpPr>
            <a:spLocks noGrp="1"/>
          </p:cNvSpPr>
          <p:nvPr>
            <p:ph type="subTitle" idx="1"/>
          </p:nvPr>
        </p:nvSpPr>
        <p:spPr>
          <a:xfrm>
            <a:off x="914400" y="3034553"/>
            <a:ext cx="8001000" cy="3823447"/>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0" y="5025435"/>
            <a:ext cx="8915400" cy="914400"/>
          </a:xfrm>
        </p:spPr>
        <p:txBody>
          <a:bodyPr/>
          <a:lstStyle/>
          <a:p>
            <a:r>
              <a:rPr lang="en-US"/>
              <a:t>Click to edit Master title style</a:t>
            </a:r>
            <a:endParaRPr/>
          </a:p>
        </p:txBody>
      </p:sp>
      <p:sp>
        <p:nvSpPr>
          <p:cNvPr id="3" name="Subtitle 2"/>
          <p:cNvSpPr>
            <a:spLocks noGrp="1"/>
          </p:cNvSpPr>
          <p:nvPr>
            <p:ph type="subTitle" idx="1"/>
          </p:nvPr>
        </p:nvSpPr>
        <p:spPr>
          <a:xfrm>
            <a:off x="914400" y="5943600"/>
            <a:ext cx="8001000" cy="91440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91440" rIns="274320" bIns="91440" rtlCol="0" anchor="t" anchorCtr="0"/>
          <a:lstStyle>
            <a:lvl1pPr marL="0" indent="0" algn="l" defTabSz="914400" rtl="0" eaLnBrk="1" latinLnBrk="0" hangingPunct="1">
              <a:spcBef>
                <a:spcPts val="300"/>
              </a:spcBef>
              <a:buNone/>
              <a:defRPr sz="18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3886200"/>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272286-3C3D-194F-B8D6-E7F9796B0894}" type="datetimeFigureOut">
              <a:rPr lang="en-US" smtClean="0"/>
              <a:t>5/7/19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FDD824-97CF-4148-AAD1-31E8BE8EC371}" type="slidenum">
              <a:rPr lang="en-US" smtClean="0"/>
              <a:t>‹#›</a:t>
            </a:fld>
            <a:endParaRPr lang="en-US"/>
          </a:p>
        </p:txBody>
      </p:sp>
    </p:spTree>
    <p:extLst>
      <p:ext uri="{BB962C8B-B14F-4D97-AF65-F5344CB8AC3E}">
        <p14:creationId xmlns:p14="http://schemas.microsoft.com/office/powerpoint/2010/main" val="38569015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200399"/>
            <a:ext cx="8915400" cy="2286000"/>
          </a:xfrm>
          <a:solidFill>
            <a:schemeClr val="tx2"/>
          </a:solidFill>
        </p:spPr>
        <p:txBody>
          <a:bodyPr vert="horz" lIns="1188720" tIns="45720" rIns="274320" bIns="45720" rtlCol="0" anchor="b" anchorCtr="0">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914400" y="5484607"/>
            <a:ext cx="8001000" cy="777240"/>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91440" rIns="274320" bIns="91440" rtlCol="0" anchor="ctr" anchorCtr="0">
            <a:normAutofit/>
          </a:bodyPr>
          <a:lstStyle>
            <a:lvl1pPr marL="0" indent="0" algn="l" defTabSz="914400" rtl="0" eaLnBrk="1" latinLnBrk="0" hangingPunct="1">
              <a:spcBef>
                <a:spcPts val="3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147534" y="2595563"/>
            <a:ext cx="3566160" cy="3681412"/>
          </a:xfrm>
        </p:spPr>
        <p:txBody>
          <a:bodyPr>
            <a:normAutofit/>
          </a:bodyPr>
          <a:lstStyle>
            <a:lvl1pPr>
              <a:defRPr sz="18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0588"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588"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5147534" y="2017713"/>
            <a:ext cx="3566160" cy="877887"/>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47534" y="3065929"/>
            <a:ext cx="3566160" cy="3211046"/>
          </a:xfrm>
        </p:spPr>
        <p:txBody>
          <a:bodyPr>
            <a:normAutofit/>
          </a:bodyPr>
          <a:lstStyle>
            <a:lvl1pPr>
              <a:defRPr sz="18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8" name="Footer Placeholder 7"/>
          <p:cNvSpPr>
            <a:spLocks noGrp="1"/>
          </p:cNvSpPr>
          <p:nvPr>
            <p:ph type="ftr" sz="quarter" idx="11"/>
          </p:nvPr>
        </p:nvSpPr>
        <p:spPr>
          <a:xfrm>
            <a:off x="1120588" y="188259"/>
            <a:ext cx="2895600" cy="365125"/>
          </a:xfrm>
        </p:spPr>
        <p:txBody>
          <a:bodyPr/>
          <a:lstStyle/>
          <a:p>
            <a:endParaRPr lang="en-US">
              <a:solidFill>
                <a:prstClr val="black">
                  <a:lumMod val="65000"/>
                  <a:lumOff val="35000"/>
                </a:prstClr>
              </a:solidFill>
              <a:latin typeface="Century Gothic"/>
            </a:endParaRPr>
          </a:p>
        </p:txBody>
      </p:sp>
      <p:sp>
        <p:nvSpPr>
          <p:cNvPr id="9" name="Slide Number Placeholder 8"/>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cxnSp>
        <p:nvCxnSpPr>
          <p:cNvPr id="11" name="Straight Connector 10"/>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212028"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38974" y="2904565"/>
            <a:ext cx="3383280" cy="1588"/>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5" name="Slide Number Placeholder 4"/>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4" name="Slide Number Placeholder 3"/>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Content Placeholder 2"/>
          <p:cNvSpPr>
            <a:spLocks noGrp="1"/>
          </p:cNvSpPr>
          <p:nvPr>
            <p:ph idx="1"/>
          </p:nvPr>
        </p:nvSpPr>
        <p:spPr>
          <a:xfrm>
            <a:off x="5147534" y="2590800"/>
            <a:ext cx="3566160" cy="3686175"/>
          </a:xfrm>
        </p:spPr>
        <p:txBody>
          <a:bodyPr/>
          <a:lstStyle>
            <a:lvl1pPr>
              <a:defRPr sz="1800"/>
            </a:lvl1pPr>
            <a:lvl2pPr>
              <a:defRPr sz="1800"/>
            </a:lvl2pPr>
            <a:lvl3pPr>
              <a:defRPr sz="1800"/>
            </a:lvl3pPr>
            <a:lvl4pPr>
              <a:defRPr sz="1800"/>
            </a:lvl4pPr>
            <a:lvl5pPr>
              <a:defRPr sz="1800"/>
            </a:lvl5pPr>
            <a:lvl6pPr marL="2055813" indent="-344488">
              <a:defRPr sz="2000"/>
            </a:lvl6pPr>
            <a:lvl7pPr marL="2055813" indent="-344488">
              <a:defRPr sz="2000"/>
            </a:lvl7pPr>
            <a:lvl8pPr marL="2055813" indent="-344488">
              <a:defRPr sz="2000"/>
            </a:lvl8pPr>
            <a:lvl9pPr marL="2055813" indent="-344488">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900952" y="2039111"/>
            <a:ext cx="356616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lgn="l" defTabSz="914400" rtl="0" eaLnBrk="1" latinLnBrk="0" hangingPunct="1">
              <a:spcBef>
                <a:spcPts val="2000"/>
              </a:spcBef>
              <a:buClr>
                <a:schemeClr val="accent1"/>
              </a:buClr>
              <a:buFont typeface="Wingdings 2" pitchFamily="18" charset="2"/>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124712"/>
            <a:ext cx="8915400" cy="914400"/>
          </a:xfrm>
          <a:solidFill>
            <a:schemeClr val="tx2"/>
          </a:solidFill>
        </p:spPr>
        <p:txBody>
          <a:bodyPr vert="horz" lIns="1188720" tIns="45720" rIns="274320" bIns="45720" rtlCol="0" anchor="ctr">
            <a:normAutofit/>
          </a:bodyPr>
          <a:lstStyle>
            <a:lvl1pPr marL="0" indent="0" algn="l" defTabSz="914400" rtl="0" eaLnBrk="1" latinLnBrk="0" hangingPunct="1">
              <a:spcBef>
                <a:spcPct val="0"/>
              </a:spcBef>
              <a:buNone/>
              <a:defRPr sz="3600" kern="120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5487987" y="2048256"/>
            <a:ext cx="3427413" cy="4206240"/>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914400" y="2039112"/>
            <a:ext cx="4572000" cy="4224528"/>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92608" tIns="274320" rIns="274320" bIns="274320" rtlCol="0" anchor="t" anchorCtr="0">
            <a:normAutofit/>
          </a:bodyPr>
          <a:lstStyle>
            <a:lvl1pPr marL="0" indent="0">
              <a:buNone/>
              <a:defRPr sz="1800" kern="1200">
                <a:solidFill>
                  <a:schemeClr val="tx1">
                    <a:lumMod val="65000"/>
                    <a:lumOff val="3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Clr>
                <a:schemeClr val="accent1"/>
              </a:buClr>
              <a:buFont typeface="Wingdings 2" pitchFamily="18" charset="2"/>
              <a:buNone/>
            </a:pPr>
            <a:r>
              <a:rPr lang="en-US"/>
              <a:t>Click to edit Master text styles</a:t>
            </a:r>
          </a:p>
        </p:txBody>
      </p:sp>
      <p:sp>
        <p:nvSpPr>
          <p:cNvPr id="5" name="Date Placeholder 4"/>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7" name="Slide Number Placeholder 6"/>
          <p:cNvSpPr>
            <a:spLocks noGrp="1"/>
          </p:cNvSpPr>
          <p:nvPr>
            <p:ph type="sldNum" sz="quarter" idx="12"/>
          </p:nvPr>
        </p:nvSpPr>
        <p:spPr/>
        <p:txBody>
          <a:bodyPr/>
          <a:lstStyle/>
          <a:p>
            <a:fld id="{4A822907-8A9D-4F6B-98F6-913902AD56B5}" type="slidenum">
              <a:rPr lang="en-US" smtClean="0">
                <a:solidFill>
                  <a:prstClr val="black">
                    <a:lumMod val="65000"/>
                    <a:lumOff val="35000"/>
                  </a:prstClr>
                </a:solidFill>
                <a:latin typeface="Century Gothic"/>
              </a:rPr>
              <a:pPr/>
              <a:t>‹#›</a:t>
            </a:fld>
            <a:endParaRPr lang="en-US">
              <a:solidFill>
                <a:prstClr val="black">
                  <a:lumMod val="65000"/>
                  <a:lumOff val="35000"/>
                </a:prstClr>
              </a:solidFill>
              <a:latin typeface="Century Gothic"/>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7988300"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3986784"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4928616" y="1129553"/>
            <a:ext cx="3986784" cy="2980944"/>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2" name="Title 1"/>
          <p:cNvSpPr>
            <a:spLocks noGrp="1"/>
          </p:cNvSpPr>
          <p:nvPr>
            <p:ph type="ctrTitle"/>
          </p:nvPr>
        </p:nvSpPr>
        <p:spPr>
          <a:xfrm>
            <a:off x="0" y="4114800"/>
            <a:ext cx="8915400" cy="877824"/>
          </a:xfrm>
        </p:spPr>
        <p:txBody>
          <a:bodyPr tIns="137160" bIns="137160" anchor="b" anchorCtr="0">
            <a:normAutofit/>
          </a:bodyPr>
          <a:lstStyle>
            <a:lvl1pPr>
              <a:defRPr sz="2400"/>
            </a:lvl1pPr>
          </a:lstStyle>
          <a:p>
            <a:r>
              <a:rPr lang="en-US"/>
              <a:t>Click to edit Master title style</a:t>
            </a:r>
            <a:endParaRPr/>
          </a:p>
        </p:txBody>
      </p:sp>
      <p:sp>
        <p:nvSpPr>
          <p:cNvPr id="3" name="Subtitle 2"/>
          <p:cNvSpPr>
            <a:spLocks noGrp="1"/>
          </p:cNvSpPr>
          <p:nvPr>
            <p:ph type="subTitle" idx="1"/>
          </p:nvPr>
        </p:nvSpPr>
        <p:spPr>
          <a:xfrm>
            <a:off x="914400" y="5002305"/>
            <a:ext cx="8001000" cy="1855695"/>
          </a:xfr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92608" tIns="137160" rIns="274320" bIns="137160" rtlCol="0" anchor="t" anchorCtr="0">
            <a:normAutofit/>
          </a:bodyPr>
          <a:lstStyle>
            <a:lvl1pPr marL="0" indent="0" algn="l" defTabSz="914400" rtl="0" eaLnBrk="1" latinLnBrk="0" hangingPunct="1">
              <a:spcBef>
                <a:spcPts val="300"/>
              </a:spcBef>
              <a:buNone/>
              <a:defRPr sz="1600" kern="1200">
                <a:solidFill>
                  <a:schemeClr val="tx1">
                    <a:lumMod val="65000"/>
                    <a:lumOff val="3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580094" y="188259"/>
            <a:ext cx="2133600" cy="365125"/>
          </a:xfrm>
        </p:spPr>
        <p:txBody>
          <a:bodyPr/>
          <a:lstStyle/>
          <a:p>
            <a:fld id="{70FAA508-F0CD-46EA-95FB-26B559A0B5D9}" type="datetimeFigureOut">
              <a:rPr lang="en-US" smtClean="0">
                <a:solidFill>
                  <a:prstClr val="black">
                    <a:lumMod val="65000"/>
                    <a:lumOff val="35000"/>
                  </a:prstClr>
                </a:solidFill>
                <a:latin typeface="Century Gothic"/>
              </a:rPr>
              <a:pPr/>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latin typeface="Century Gothic"/>
            </a:endParaRPr>
          </a:p>
        </p:txBody>
      </p:sp>
      <p:sp>
        <p:nvSpPr>
          <p:cNvPr id="9" name="Picture Placeholder 8"/>
          <p:cNvSpPr>
            <a:spLocks noGrp="1"/>
          </p:cNvSpPr>
          <p:nvPr>
            <p:ph type="pic" sz="quarter" idx="13"/>
          </p:nvPr>
        </p:nvSpPr>
        <p:spPr>
          <a:xfrm>
            <a:off x="927100" y="1129553"/>
            <a:ext cx="6601968" cy="2980944"/>
          </a:xfrm>
        </p:spPr>
        <p:txBody>
          <a:bodyPr>
            <a:normAutofit/>
          </a:bodyPr>
          <a:lstStyle>
            <a:lvl1pPr marL="0" indent="0">
              <a:buNone/>
              <a:defRPr sz="1800"/>
            </a:lvl1pPr>
          </a:lstStyle>
          <a:p>
            <a:r>
              <a:rPr lang="en-US"/>
              <a:t>Drag picture to placeholder or click icon to add</a:t>
            </a:r>
            <a:endParaRPr/>
          </a:p>
        </p:txBody>
      </p:sp>
      <p:sp>
        <p:nvSpPr>
          <p:cNvPr id="7" name="Picture Placeholder 8"/>
          <p:cNvSpPr>
            <a:spLocks noGrp="1"/>
          </p:cNvSpPr>
          <p:nvPr>
            <p:ph type="pic" sz="quarter" idx="14"/>
          </p:nvPr>
        </p:nvSpPr>
        <p:spPr>
          <a:xfrm>
            <a:off x="7543800" y="1129553"/>
            <a:ext cx="1371600" cy="1481328"/>
          </a:xfrm>
        </p:spPr>
        <p:txBody>
          <a:bodyPr>
            <a:normAutofit/>
          </a:bodyPr>
          <a:lstStyle>
            <a:lvl1pPr marL="0" indent="0">
              <a:buNone/>
              <a:defRPr sz="1800"/>
            </a:lvl1pPr>
          </a:lstStyle>
          <a:p>
            <a:r>
              <a:rPr lang="en-US"/>
              <a:t>Drag picture to placeholder or click icon to add</a:t>
            </a:r>
            <a:endParaRPr/>
          </a:p>
        </p:txBody>
      </p:sp>
      <p:sp>
        <p:nvSpPr>
          <p:cNvPr id="8" name="Picture Placeholder 8"/>
          <p:cNvSpPr>
            <a:spLocks noGrp="1"/>
          </p:cNvSpPr>
          <p:nvPr>
            <p:ph type="pic" sz="quarter" idx="15"/>
          </p:nvPr>
        </p:nvSpPr>
        <p:spPr>
          <a:xfrm>
            <a:off x="7543800" y="2629169"/>
            <a:ext cx="1371600" cy="1481328"/>
          </a:xfrm>
        </p:spPr>
        <p:txBody>
          <a:bodyPr>
            <a:normAutofit/>
          </a:bodyPr>
          <a:lstStyle>
            <a:lvl1pPr marL="0" indent="0">
              <a:buNone/>
              <a:defRPr sz="1800"/>
            </a:lvl1pPr>
          </a:lstStyle>
          <a:p>
            <a:r>
              <a:rPr lang="en-US"/>
              <a:t>Drag picture to placeholder or click icon to add</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theme" Target="../theme/theme3.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6" Type="http://schemas.openxmlformats.org/officeDocument/2006/relationships/theme" Target="../theme/theme4.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theme" Target="../theme/theme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6" Type="http://schemas.openxmlformats.org/officeDocument/2006/relationships/theme" Target="../theme/theme6.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6" Type="http://schemas.openxmlformats.org/officeDocument/2006/relationships/theme" Target="../theme/theme7.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6" Type="http://schemas.openxmlformats.org/officeDocument/2006/relationships/theme" Target="../theme/theme8.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theme" Target="../theme/theme9.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72286-3C3D-194F-B8D6-E7F9796B0894}" type="datetimeFigureOut">
              <a:rPr lang="en-US" smtClean="0"/>
              <a:t>5/7/19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DD824-97CF-4148-AAD1-31E8BE8EC371}" type="slidenum">
              <a:rPr lang="en-US" smtClean="0"/>
              <a:t>‹#›</a:t>
            </a:fld>
            <a:endParaRPr lang="en-US"/>
          </a:p>
        </p:txBody>
      </p:sp>
    </p:spTree>
    <p:extLst>
      <p:ext uri="{BB962C8B-B14F-4D97-AF65-F5344CB8AC3E}">
        <p14:creationId xmlns:p14="http://schemas.microsoft.com/office/powerpoint/2010/main" val="20093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defTabSz="914400"/>
            <a:fld id="{70FAA508-F0CD-46EA-95FB-26B559A0B5D9}" type="datetimeFigureOut">
              <a:rPr lang="en-US" smtClean="0">
                <a:solidFill>
                  <a:prstClr val="black">
                    <a:lumMod val="65000"/>
                    <a:lumOff val="35000"/>
                  </a:prstClr>
                </a:solidFill>
                <a:latin typeface="Century Gothic"/>
              </a:rPr>
              <a:pPr defTabSz="914400"/>
              <a:t>5/7/19</a:t>
            </a:fld>
            <a:endParaRPr lang="en-US">
              <a:solidFill>
                <a:prstClr val="black">
                  <a:lumMod val="65000"/>
                  <a:lumOff val="35000"/>
                </a:prstClr>
              </a:solidFill>
              <a:latin typeface="Century Gothic"/>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defTabSz="914400"/>
            <a:endParaRPr lang="en-US">
              <a:solidFill>
                <a:prstClr val="black">
                  <a:lumMod val="65000"/>
                  <a:lumOff val="35000"/>
                </a:prstClr>
              </a:solidFill>
              <a:latin typeface="Century Gothic"/>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pPr defTabSz="914400"/>
            <a:fld id="{4A822907-8A9D-4F6B-98F6-913902AD56B5}" type="slidenum">
              <a:rPr lang="en-US" smtClean="0">
                <a:solidFill>
                  <a:prstClr val="black">
                    <a:lumMod val="65000"/>
                    <a:lumOff val="35000"/>
                  </a:prstClr>
                </a:solidFill>
                <a:latin typeface="Century Gothic"/>
              </a:rPr>
              <a:pPr defTabSz="914400"/>
              <a:t>‹#›</a:t>
            </a:fld>
            <a:endParaRPr lang="en-US">
              <a:solidFill>
                <a:prstClr val="black">
                  <a:lumMod val="65000"/>
                  <a:lumOff val="35000"/>
                </a:prstClr>
              </a:solidFill>
              <a:latin typeface="Century Gothic"/>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a:solidFill>
                <a:prstClr val="white"/>
              </a:solidFill>
              <a:latin typeface="Century Gothic"/>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hyperlink" Target="http://www.towerdocumentary.com/" TargetMode="External"/><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 Serial, Spree, and Terrorist Mass Murderers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6305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7514"/>
            <a:ext cx="8913813" cy="864948"/>
          </a:xfrm>
        </p:spPr>
        <p:txBody>
          <a:bodyPr>
            <a:normAutofit fontScale="90000"/>
          </a:bodyPr>
          <a:lstStyle/>
          <a:p>
            <a:br>
              <a:rPr lang="en-US" sz="2600" dirty="0"/>
            </a:br>
            <a:r>
              <a:rPr lang="en-US" sz="2600" dirty="0"/>
              <a:t>Definitions:  Spree killer v. Terrorist</a:t>
            </a:r>
            <a:br>
              <a:rPr lang="en-US" sz="2600" dirty="0"/>
            </a:br>
            <a:endParaRPr lang="en-US" sz="2600" dirty="0"/>
          </a:p>
        </p:txBody>
      </p:sp>
      <p:sp>
        <p:nvSpPr>
          <p:cNvPr id="3" name="Content Placeholder 2"/>
          <p:cNvSpPr>
            <a:spLocks noGrp="1"/>
          </p:cNvSpPr>
          <p:nvPr>
            <p:ph idx="1"/>
          </p:nvPr>
        </p:nvSpPr>
        <p:spPr>
          <a:xfrm>
            <a:off x="744438" y="1412384"/>
            <a:ext cx="7980462" cy="4853945"/>
          </a:xfrm>
        </p:spPr>
        <p:txBody>
          <a:bodyPr>
            <a:normAutofit fontScale="70000" lnSpcReduction="20000"/>
          </a:bodyPr>
          <a:lstStyle/>
          <a:p>
            <a:r>
              <a:rPr lang="en-US" sz="2500" dirty="0"/>
              <a:t>The </a:t>
            </a:r>
            <a:r>
              <a:rPr lang="en-US" sz="2500" u="sng" dirty="0"/>
              <a:t>FBI defines</a:t>
            </a:r>
            <a:r>
              <a:rPr lang="en-US" sz="2500" b="1" dirty="0"/>
              <a:t> mass murder</a:t>
            </a:r>
            <a:r>
              <a:rPr lang="en-US" sz="2500" dirty="0"/>
              <a:t> as </a:t>
            </a:r>
            <a:r>
              <a:rPr lang="en-US" sz="2300" dirty="0">
                <a:latin typeface="Baskerville"/>
                <a:cs typeface="Baskerville"/>
              </a:rPr>
              <a:t>“Four or more murders occurring during the same incident, with no distinctive time period between the murders. These events typically involve a single location, where the kille</a:t>
            </a:r>
            <a:r>
              <a:rPr lang="en-US" sz="2300" i="1" dirty="0">
                <a:latin typeface="Baskerville"/>
                <a:cs typeface="Baskerville"/>
              </a:rPr>
              <a:t>r </a:t>
            </a:r>
            <a:r>
              <a:rPr lang="en-US" sz="2300" b="1" i="1" dirty="0">
                <a:latin typeface="Baskerville"/>
                <a:cs typeface="Baskerville"/>
              </a:rPr>
              <a:t>murdered a number of victims in an </a:t>
            </a:r>
            <a:r>
              <a:rPr lang="en-US" sz="2600" b="1" i="1" dirty="0">
                <a:latin typeface="Baskerville"/>
                <a:cs typeface="Baskerville"/>
              </a:rPr>
              <a:t>ongoing incident</a:t>
            </a:r>
            <a:r>
              <a:rPr lang="en-US" sz="2300" b="1" dirty="0">
                <a:latin typeface="Baskerville"/>
                <a:cs typeface="Baskerville"/>
              </a:rPr>
              <a:t>.</a:t>
            </a:r>
            <a:r>
              <a:rPr lang="en-US" sz="2300" dirty="0">
                <a:latin typeface="Baskerville"/>
                <a:cs typeface="Baskerville"/>
              </a:rPr>
              <a:t>" The Colorado shooting by James Holmes was a classic example of a spree mass murder.</a:t>
            </a:r>
          </a:p>
          <a:p>
            <a:r>
              <a:rPr lang="en-US" sz="2500" dirty="0"/>
              <a:t>The </a:t>
            </a:r>
            <a:r>
              <a:rPr lang="en-US" sz="2500" u="sng" dirty="0"/>
              <a:t>FBI defines</a:t>
            </a:r>
            <a:r>
              <a:rPr lang="en-US" sz="2500" dirty="0"/>
              <a:t> </a:t>
            </a:r>
            <a:r>
              <a:rPr lang="en-US" sz="2500" b="1" dirty="0"/>
              <a:t>terrorism</a:t>
            </a:r>
            <a:r>
              <a:rPr lang="en-US" sz="2500" dirty="0"/>
              <a:t> as </a:t>
            </a:r>
            <a:r>
              <a:rPr lang="en-US" sz="2300" dirty="0">
                <a:latin typeface="Baskerville"/>
                <a:cs typeface="Baskerville"/>
              </a:rPr>
              <a:t>“the unlawful use of force or violence against persons or property to intimidate or coerce a government, the civilian population, or any segment thereof, in </a:t>
            </a:r>
            <a:r>
              <a:rPr lang="en-US" sz="2600" b="1" dirty="0">
                <a:latin typeface="Baskerville"/>
                <a:cs typeface="Baskerville"/>
              </a:rPr>
              <a:t>furtherance of political or social objectives</a:t>
            </a:r>
            <a:r>
              <a:rPr lang="en-US" sz="2600" dirty="0">
                <a:latin typeface="Baskerville"/>
                <a:cs typeface="Baskerville"/>
              </a:rPr>
              <a:t>.” </a:t>
            </a:r>
          </a:p>
          <a:p>
            <a:pPr marL="0" indent="0">
              <a:buNone/>
            </a:pPr>
            <a:r>
              <a:rPr lang="en-US" sz="2500" b="1" dirty="0"/>
              <a:t>Similarity between terrorist and spree killer:</a:t>
            </a:r>
            <a:r>
              <a:rPr lang="en-US" sz="2500" dirty="0"/>
              <a:t>  </a:t>
            </a:r>
            <a:r>
              <a:rPr lang="en-US" sz="2300" dirty="0">
                <a:latin typeface="Baskerville"/>
                <a:cs typeface="Baskerville"/>
              </a:rPr>
              <a:t>All mass shootings are “theatre” (public spectacle) in that their purpose is to create terror. The combination of a public spectacle resulting in random death followed by suicide is an attack on society, suicide gives the perpetrator a final control---denying justice.  (Mark Manson calls them non-political terrorists.)</a:t>
            </a:r>
          </a:p>
          <a:p>
            <a:pPr marL="0" indent="0">
              <a:buNone/>
            </a:pPr>
            <a:r>
              <a:rPr lang="en-US" sz="2600" b="1" dirty="0"/>
              <a:t>Difference between terrorist and spree killer</a:t>
            </a:r>
            <a:r>
              <a:rPr lang="en-US" b="1" dirty="0"/>
              <a:t>:</a:t>
            </a:r>
            <a:r>
              <a:rPr lang="en-US" sz="2300" b="1" dirty="0"/>
              <a:t> </a:t>
            </a:r>
            <a:r>
              <a:rPr lang="en-US" sz="2300" dirty="0">
                <a:latin typeface="Baskerville"/>
                <a:cs typeface="Baskerville"/>
              </a:rPr>
              <a:t>"The active shooter, tends more often than not to be motivated by a </a:t>
            </a:r>
            <a:r>
              <a:rPr lang="en-US" sz="2300" b="1" u="sng" dirty="0">
                <a:latin typeface="Baskerville"/>
                <a:cs typeface="Baskerville"/>
              </a:rPr>
              <a:t>deeply personal grievance </a:t>
            </a:r>
            <a:r>
              <a:rPr lang="en-US" sz="2300" dirty="0">
                <a:latin typeface="Baskerville"/>
                <a:cs typeface="Baskerville"/>
              </a:rPr>
              <a:t>tinged with feelings of persecution and humiliation, real and perceived, whereas terrorists are oftentimes going to be motivated by more </a:t>
            </a:r>
            <a:r>
              <a:rPr lang="en-US" sz="2300" b="1" dirty="0">
                <a:latin typeface="Baskerville"/>
                <a:cs typeface="Baskerville"/>
              </a:rPr>
              <a:t>ideological reasons</a:t>
            </a:r>
            <a:r>
              <a:rPr lang="en-US" sz="2300" dirty="0">
                <a:latin typeface="Baskerville"/>
                <a:cs typeface="Baskerville"/>
              </a:rPr>
              <a:t>." (</a:t>
            </a:r>
            <a:r>
              <a:rPr lang="en-US" sz="1700" dirty="0">
                <a:latin typeface="Baskerville"/>
                <a:cs typeface="Baskerville"/>
              </a:rPr>
              <a:t>Andre Simons, leader of the Behavioral Analysis Unit at Quantico, Tom </a:t>
            </a:r>
            <a:r>
              <a:rPr lang="en-US" sz="1700" dirty="0" err="1">
                <a:latin typeface="Baskerville"/>
                <a:cs typeface="Baskerville"/>
              </a:rPr>
              <a:t>Junod</a:t>
            </a:r>
            <a:r>
              <a:rPr lang="en-US" sz="1700" dirty="0">
                <a:latin typeface="Baskerville"/>
                <a:cs typeface="Baskerville"/>
              </a:rPr>
              <a:t>, “A radical new look at mass shootings.” Esquire Magazine, October 24, 2014.)</a:t>
            </a:r>
          </a:p>
          <a:p>
            <a:pPr marL="0" indent="0">
              <a:buNone/>
            </a:pPr>
            <a:endParaRPr lang="en-US" sz="2300" dirty="0">
              <a:latin typeface="Baskerville"/>
              <a:cs typeface="Baskerville"/>
            </a:endParaRPr>
          </a:p>
          <a:p>
            <a:endParaRPr lang="en-US" dirty="0"/>
          </a:p>
          <a:p>
            <a:endParaRPr lang="en-US" dirty="0"/>
          </a:p>
          <a:p>
            <a:endParaRPr lang="en-US" dirty="0"/>
          </a:p>
        </p:txBody>
      </p:sp>
    </p:spTree>
    <p:extLst>
      <p:ext uri="{BB962C8B-B14F-4D97-AF65-F5344CB8AC3E}">
        <p14:creationId xmlns:p14="http://schemas.microsoft.com/office/powerpoint/2010/main" val="873434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94121"/>
            <a:ext cx="8913813" cy="1444135"/>
          </a:xfrm>
        </p:spPr>
        <p:txBody>
          <a:bodyPr>
            <a:normAutofit/>
          </a:bodyPr>
          <a:lstStyle/>
          <a:p>
            <a:r>
              <a:rPr lang="en-US" dirty="0"/>
              <a:t>Differentiating factors:   </a:t>
            </a:r>
            <a:br>
              <a:rPr lang="en-US" dirty="0"/>
            </a:br>
            <a:r>
              <a:rPr lang="en-US" dirty="0"/>
              <a:t> Terrorists v Spree Killers</a:t>
            </a:r>
          </a:p>
        </p:txBody>
      </p:sp>
      <p:sp>
        <p:nvSpPr>
          <p:cNvPr id="3" name="Content Placeholder 2"/>
          <p:cNvSpPr>
            <a:spLocks noGrp="1"/>
          </p:cNvSpPr>
          <p:nvPr>
            <p:ph idx="1"/>
          </p:nvPr>
        </p:nvSpPr>
        <p:spPr>
          <a:xfrm>
            <a:off x="1114424" y="2355997"/>
            <a:ext cx="7610476" cy="4199821"/>
          </a:xfrm>
        </p:spPr>
        <p:txBody>
          <a:bodyPr>
            <a:normAutofit/>
          </a:bodyPr>
          <a:lstStyle/>
          <a:p>
            <a:r>
              <a:rPr lang="en-US" dirty="0">
                <a:latin typeface="Times New Roman"/>
                <a:cs typeface="Times New Roman"/>
              </a:rPr>
              <a:t>Terrorists Differentiating Factors:</a:t>
            </a:r>
          </a:p>
          <a:p>
            <a:pPr lvl="1"/>
            <a:r>
              <a:rPr lang="en-US" dirty="0">
                <a:latin typeface="Times New Roman"/>
                <a:cs typeface="Times New Roman"/>
              </a:rPr>
              <a:t>Non idiosyncratic purpose</a:t>
            </a:r>
          </a:p>
          <a:p>
            <a:pPr lvl="1"/>
            <a:r>
              <a:rPr lang="en-US" dirty="0">
                <a:latin typeface="Times New Roman"/>
                <a:cs typeface="Times New Roman"/>
              </a:rPr>
              <a:t>Non psychotic diagnosis</a:t>
            </a:r>
          </a:p>
          <a:p>
            <a:pPr lvl="1"/>
            <a:r>
              <a:rPr lang="en-US" dirty="0">
                <a:latin typeface="Times New Roman"/>
                <a:cs typeface="Times New Roman"/>
              </a:rPr>
              <a:t>Ideological or religiously inspired</a:t>
            </a:r>
          </a:p>
          <a:p>
            <a:pPr lvl="1"/>
            <a:r>
              <a:rPr lang="en-US" dirty="0">
                <a:latin typeface="Times New Roman"/>
                <a:cs typeface="Times New Roman"/>
              </a:rPr>
              <a:t>Employs “set and run exception”</a:t>
            </a:r>
          </a:p>
          <a:p>
            <a:r>
              <a:rPr lang="en-US" dirty="0">
                <a:latin typeface="Times New Roman"/>
                <a:cs typeface="Times New Roman"/>
              </a:rPr>
              <a:t>Terrorist Examples:</a:t>
            </a:r>
          </a:p>
          <a:p>
            <a:pPr lvl="1"/>
            <a:r>
              <a:rPr lang="en-US" dirty="0">
                <a:latin typeface="Times New Roman"/>
                <a:cs typeface="Times New Roman"/>
              </a:rPr>
              <a:t>Charlie </a:t>
            </a:r>
            <a:r>
              <a:rPr lang="en-US" dirty="0" err="1">
                <a:latin typeface="Times New Roman"/>
                <a:cs typeface="Times New Roman"/>
              </a:rPr>
              <a:t>Hebdo</a:t>
            </a:r>
            <a:endParaRPr lang="en-US" dirty="0">
              <a:latin typeface="Times New Roman"/>
              <a:cs typeface="Times New Roman"/>
            </a:endParaRPr>
          </a:p>
          <a:p>
            <a:pPr lvl="1"/>
            <a:r>
              <a:rPr lang="en-US" dirty="0">
                <a:latin typeface="Times New Roman"/>
                <a:cs typeface="Times New Roman"/>
              </a:rPr>
              <a:t>San Bernardino shooters</a:t>
            </a:r>
          </a:p>
          <a:p>
            <a:pPr lvl="1"/>
            <a:r>
              <a:rPr lang="en-US" dirty="0">
                <a:latin typeface="Times New Roman"/>
                <a:cs typeface="Times New Roman"/>
              </a:rPr>
              <a:t>Oklahoma City bomber</a:t>
            </a:r>
          </a:p>
          <a:p>
            <a:pPr lvl="1"/>
            <a:r>
              <a:rPr lang="en-US" dirty="0">
                <a:latin typeface="Times New Roman"/>
                <a:cs typeface="Times New Roman"/>
              </a:rPr>
              <a:t>Boston Marathon Bombers</a:t>
            </a:r>
          </a:p>
          <a:p>
            <a:pPr lvl="1"/>
            <a:r>
              <a:rPr lang="en-US" dirty="0">
                <a:latin typeface="Times New Roman"/>
                <a:cs typeface="Times New Roman"/>
              </a:rPr>
              <a:t>Ft. Hood Shooter </a:t>
            </a:r>
            <a:r>
              <a:rPr lang="mr-IN" dirty="0">
                <a:latin typeface="Times New Roman"/>
                <a:cs typeface="Times New Roman"/>
              </a:rPr>
              <a:t>–</a:t>
            </a:r>
            <a:r>
              <a:rPr lang="en-US" dirty="0">
                <a:latin typeface="Times New Roman"/>
                <a:cs typeface="Times New Roman"/>
              </a:rPr>
              <a:t> </a:t>
            </a:r>
            <a:r>
              <a:rPr lang="en-US" dirty="0" err="1">
                <a:latin typeface="Times New Roman"/>
                <a:cs typeface="Times New Roman"/>
              </a:rPr>
              <a:t>Nadal</a:t>
            </a:r>
            <a:r>
              <a:rPr lang="en-US" dirty="0">
                <a:latin typeface="Times New Roman"/>
                <a:cs typeface="Times New Roman"/>
              </a:rPr>
              <a:t> Hassan</a:t>
            </a:r>
          </a:p>
        </p:txBody>
      </p:sp>
    </p:spTree>
    <p:extLst>
      <p:ext uri="{BB962C8B-B14F-4D97-AF65-F5344CB8AC3E}">
        <p14:creationId xmlns:p14="http://schemas.microsoft.com/office/powerpoint/2010/main" val="338559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4240"/>
            <a:ext cx="8913813" cy="1028160"/>
          </a:xfrm>
        </p:spPr>
        <p:txBody>
          <a:bodyPr>
            <a:noAutofit/>
          </a:bodyPr>
          <a:lstStyle/>
          <a:p>
            <a:r>
              <a:rPr lang="en-US" sz="2400" kern="1200" dirty="0">
                <a:solidFill>
                  <a:schemeClr val="bg1"/>
                </a:solidFill>
                <a:effectLst/>
              </a:rPr>
              <a:t>Definitions: </a:t>
            </a:r>
            <a:r>
              <a:rPr lang="en-US" sz="2400" dirty="0"/>
              <a:t>Spree vs. Serial killers</a:t>
            </a:r>
          </a:p>
        </p:txBody>
      </p:sp>
      <p:sp>
        <p:nvSpPr>
          <p:cNvPr id="3" name="Content Placeholder 2"/>
          <p:cNvSpPr>
            <a:spLocks noGrp="1"/>
          </p:cNvSpPr>
          <p:nvPr>
            <p:ph idx="1"/>
          </p:nvPr>
        </p:nvSpPr>
        <p:spPr>
          <a:xfrm>
            <a:off x="1114424" y="1779840"/>
            <a:ext cx="7610476" cy="4486489"/>
          </a:xfrm>
        </p:spPr>
        <p:txBody>
          <a:bodyPr>
            <a:normAutofit lnSpcReduction="10000"/>
          </a:bodyPr>
          <a:lstStyle/>
          <a:p>
            <a:r>
              <a:rPr lang="en-US" b="1" dirty="0"/>
              <a:t>Spree killers are distinct from serial killers</a:t>
            </a:r>
            <a:r>
              <a:rPr lang="en-US" dirty="0"/>
              <a:t>:</a:t>
            </a:r>
          </a:p>
          <a:p>
            <a:r>
              <a:rPr lang="en-US" dirty="0"/>
              <a:t>Single act, or short period of time</a:t>
            </a:r>
          </a:p>
          <a:p>
            <a:pPr lvl="1"/>
            <a:r>
              <a:rPr lang="en-US" dirty="0"/>
              <a:t>No cooling off period</a:t>
            </a:r>
          </a:p>
          <a:p>
            <a:pPr lvl="1"/>
            <a:r>
              <a:rPr lang="en-US" dirty="0"/>
              <a:t>Expect to get caught, commit suicide, suicide by cop</a:t>
            </a:r>
          </a:p>
          <a:p>
            <a:pPr lvl="1"/>
            <a:r>
              <a:rPr lang="en-US" dirty="0"/>
              <a:t>Killing occurs in public places</a:t>
            </a:r>
          </a:p>
          <a:p>
            <a:pPr lvl="1"/>
            <a:r>
              <a:rPr lang="en-US" dirty="0"/>
              <a:t>Killing by automatic weapons, explosives, now low tech weapons </a:t>
            </a:r>
          </a:p>
          <a:p>
            <a:r>
              <a:rPr lang="en-US" b="1" dirty="0"/>
              <a:t>Similarities for spree and serial killers</a:t>
            </a:r>
          </a:p>
          <a:p>
            <a:pPr lvl="1"/>
            <a:r>
              <a:rPr lang="en-US" dirty="0"/>
              <a:t>Kill multiple people </a:t>
            </a:r>
          </a:p>
          <a:p>
            <a:pPr lvl="1"/>
            <a:r>
              <a:rPr lang="en-US" dirty="0"/>
              <a:t>Planning and Preparation</a:t>
            </a:r>
          </a:p>
          <a:p>
            <a:pPr lvl="1"/>
            <a:r>
              <a:rPr lang="en-US" dirty="0"/>
              <a:t>Reliance on over riding power/force</a:t>
            </a:r>
          </a:p>
          <a:p>
            <a:pPr lvl="1"/>
            <a:r>
              <a:rPr lang="en-US" dirty="0"/>
              <a:t>Often no relationship to victim</a:t>
            </a:r>
          </a:p>
          <a:p>
            <a:pPr lvl="1"/>
            <a:endParaRPr lang="en-US" dirty="0"/>
          </a:p>
        </p:txBody>
      </p:sp>
    </p:spTree>
    <p:extLst>
      <p:ext uri="{BB962C8B-B14F-4D97-AF65-F5344CB8AC3E}">
        <p14:creationId xmlns:p14="http://schemas.microsoft.com/office/powerpoint/2010/main" val="3603831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8880"/>
            <a:ext cx="8913813" cy="881280"/>
          </a:xfrm>
        </p:spPr>
        <p:txBody>
          <a:bodyPr>
            <a:normAutofit fontScale="90000"/>
          </a:bodyPr>
          <a:lstStyle/>
          <a:p>
            <a:r>
              <a:rPr lang="en-US" sz="2900" kern="1200" dirty="0">
                <a:solidFill>
                  <a:schemeClr val="bg1"/>
                </a:solidFill>
                <a:effectLst/>
                <a:latin typeface="+mj-lt"/>
                <a:ea typeface="+mj-ea"/>
                <a:cs typeface="+mj-cs"/>
              </a:rPr>
              <a:t>Spree</a:t>
            </a:r>
            <a:r>
              <a:rPr lang="en-US" sz="2900" kern="1200" baseline="0" dirty="0">
                <a:solidFill>
                  <a:schemeClr val="bg1"/>
                </a:solidFill>
                <a:effectLst/>
                <a:latin typeface="+mj-lt"/>
                <a:ea typeface="+mj-ea"/>
                <a:cs typeface="+mj-cs"/>
              </a:rPr>
              <a:t> killer m</a:t>
            </a:r>
            <a:r>
              <a:rPr lang="en-US" sz="2900" kern="1200" dirty="0">
                <a:solidFill>
                  <a:schemeClr val="bg1"/>
                </a:solidFill>
                <a:effectLst/>
                <a:latin typeface="+mj-lt"/>
                <a:ea typeface="+mj-ea"/>
                <a:cs typeface="+mj-cs"/>
              </a:rPr>
              <a:t>otivation, victim selection, relationship </a:t>
            </a:r>
            <a:r>
              <a:rPr lang="en-US" sz="2900" kern="1200" dirty="0">
                <a:solidFill>
                  <a:schemeClr val="bg1"/>
                </a:solidFill>
                <a:effectLst/>
              </a:rPr>
              <a:t>to victim, mobility of killing </a:t>
            </a:r>
            <a:endParaRPr lang="en-US" sz="2900" dirty="0"/>
          </a:p>
        </p:txBody>
      </p:sp>
      <p:sp>
        <p:nvSpPr>
          <p:cNvPr id="3" name="Content Placeholder 2"/>
          <p:cNvSpPr>
            <a:spLocks noGrp="1"/>
          </p:cNvSpPr>
          <p:nvPr>
            <p:ph idx="1"/>
          </p:nvPr>
        </p:nvSpPr>
        <p:spPr>
          <a:xfrm>
            <a:off x="1114424" y="1805760"/>
            <a:ext cx="7610476" cy="4460570"/>
          </a:xfrm>
        </p:spPr>
        <p:txBody>
          <a:bodyPr>
            <a:noAutofit/>
          </a:bodyPr>
          <a:lstStyle/>
          <a:p>
            <a:pPr rtl="0" eaLnBrk="1" latinLnBrk="0" hangingPunct="1">
              <a:spcBef>
                <a:spcPts val="0"/>
              </a:spcBef>
            </a:pPr>
            <a:r>
              <a:rPr lang="en-US" kern="1200" dirty="0">
                <a:solidFill>
                  <a:schemeClr val="tx1">
                    <a:lumMod val="65000"/>
                    <a:lumOff val="35000"/>
                  </a:schemeClr>
                </a:solidFill>
                <a:effectLst/>
              </a:rPr>
              <a:t>Spree Killers</a:t>
            </a:r>
          </a:p>
          <a:p>
            <a:pPr marL="685800" marR="0" lvl="1" indent="-336550" algn="l" defTabSz="914400" rtl="0" eaLnBrk="1" fontAlgn="auto" latinLnBrk="0" hangingPunct="1">
              <a:spcBef>
                <a:spcPts val="0"/>
              </a:spcBef>
              <a:buClr>
                <a:schemeClr val="accent1">
                  <a:lumMod val="50000"/>
                </a:schemeClr>
              </a:buClr>
              <a:buSzTx/>
              <a:buFont typeface="Wingdings 2" pitchFamily="18" charset="2"/>
              <a:buChar char=""/>
              <a:tabLst/>
              <a:defRPr/>
            </a:pPr>
            <a:r>
              <a:rPr lang="en-US" b="1" kern="1200" dirty="0">
                <a:solidFill>
                  <a:schemeClr val="tx1">
                    <a:lumMod val="65000"/>
                    <a:lumOff val="35000"/>
                  </a:schemeClr>
                </a:solidFill>
                <a:effectLst/>
                <a:latin typeface="Times New Roman"/>
                <a:cs typeface="Times New Roman"/>
              </a:rPr>
              <a:t>Instrumental killings </a:t>
            </a:r>
            <a:r>
              <a:rPr lang="en-US" kern="1200" dirty="0">
                <a:solidFill>
                  <a:schemeClr val="tx1">
                    <a:lumMod val="65000"/>
                    <a:lumOff val="35000"/>
                  </a:schemeClr>
                </a:solidFill>
                <a:effectLst/>
                <a:latin typeface="Times New Roman"/>
                <a:cs typeface="Times New Roman"/>
              </a:rPr>
              <a:t>---victim deaths </a:t>
            </a:r>
            <a:r>
              <a:rPr lang="en-US" b="1" kern="1200" dirty="0">
                <a:solidFill>
                  <a:schemeClr val="tx1">
                    <a:lumMod val="65000"/>
                    <a:lumOff val="35000"/>
                  </a:schemeClr>
                </a:solidFill>
                <a:effectLst/>
                <a:latin typeface="Times New Roman"/>
                <a:cs typeface="Times New Roman"/>
              </a:rPr>
              <a:t>regarded as a </a:t>
            </a:r>
            <a:r>
              <a:rPr lang="en-US" b="1" i="1" u="sng" kern="1200" dirty="0">
                <a:solidFill>
                  <a:schemeClr val="tx1">
                    <a:lumMod val="65000"/>
                    <a:lumOff val="35000"/>
                  </a:schemeClr>
                </a:solidFill>
                <a:effectLst/>
                <a:latin typeface="Times New Roman"/>
                <a:cs typeface="Times New Roman"/>
              </a:rPr>
              <a:t>means to achieving a purpose</a:t>
            </a:r>
            <a:r>
              <a:rPr lang="en-US" kern="1200" dirty="0">
                <a:solidFill>
                  <a:schemeClr val="tx1">
                    <a:lumMod val="65000"/>
                    <a:lumOff val="35000"/>
                  </a:schemeClr>
                </a:solidFill>
                <a:effectLst/>
                <a:latin typeface="Times New Roman"/>
                <a:cs typeface="Times New Roman"/>
              </a:rPr>
              <a:t>; victims are chosen to become a symbol, “a representative victim.”  Victims are often there by chance, (</a:t>
            </a:r>
            <a:r>
              <a:rPr lang="en-US" dirty="0">
                <a:latin typeface="Times New Roman"/>
                <a:cs typeface="Times New Roman"/>
              </a:rPr>
              <a:t>in the </a:t>
            </a:r>
            <a:r>
              <a:rPr lang="en-US" kern="1200" dirty="0">
                <a:solidFill>
                  <a:schemeClr val="tx1">
                    <a:lumMod val="65000"/>
                    <a:lumOff val="35000"/>
                  </a:schemeClr>
                </a:solidFill>
                <a:effectLst/>
                <a:latin typeface="Times New Roman"/>
                <a:cs typeface="Times New Roman"/>
              </a:rPr>
              <a:t>wrong place, wrong time), or have only a peripheral affiliation to the perpetrator</a:t>
            </a:r>
          </a:p>
          <a:p>
            <a:pPr marL="349250" marR="0" lvl="1" indent="0" algn="l" defTabSz="914400" rtl="0" eaLnBrk="1" fontAlgn="auto" latinLnBrk="0" hangingPunct="1">
              <a:spcBef>
                <a:spcPts val="0"/>
              </a:spcBef>
              <a:buClr>
                <a:schemeClr val="accent1">
                  <a:lumMod val="50000"/>
                </a:schemeClr>
              </a:buClr>
              <a:buSzTx/>
              <a:buNone/>
              <a:tabLst/>
              <a:defRPr/>
            </a:pPr>
            <a:endParaRPr lang="en-US" kern="1200" dirty="0">
              <a:solidFill>
                <a:schemeClr val="tx1">
                  <a:lumMod val="65000"/>
                  <a:lumOff val="35000"/>
                </a:schemeClr>
              </a:solidFill>
              <a:effectLst/>
              <a:latin typeface="Times New Roman"/>
              <a:cs typeface="Times New Roman"/>
            </a:endParaRPr>
          </a:p>
          <a:p>
            <a:pPr lvl="1">
              <a:spcBef>
                <a:spcPts val="0"/>
              </a:spcBef>
              <a:defRPr/>
            </a:pPr>
            <a:r>
              <a:rPr lang="en-US" dirty="0">
                <a:latin typeface="Times New Roman"/>
                <a:cs typeface="Times New Roman"/>
              </a:rPr>
              <a:t>Columbine victims, e.g., Students and faculty, were not motivated by resentment of them in particular.  Students and teachers were a convenient quarry, e.g. collateral damage. </a:t>
            </a:r>
            <a:endParaRPr lang="en-US" kern="1200" dirty="0">
              <a:solidFill>
                <a:schemeClr val="tx1">
                  <a:lumMod val="65000"/>
                  <a:lumOff val="35000"/>
                </a:schemeClr>
              </a:solidFill>
              <a:effectLst/>
            </a:endParaRPr>
          </a:p>
          <a:p>
            <a:pPr marL="349250" marR="0" lvl="1" indent="0" algn="l" defTabSz="914400" rtl="0" eaLnBrk="1" fontAlgn="auto" latinLnBrk="0" hangingPunct="1">
              <a:spcBef>
                <a:spcPts val="0"/>
              </a:spcBef>
              <a:buClr>
                <a:schemeClr val="accent1">
                  <a:lumMod val="50000"/>
                </a:schemeClr>
              </a:buClr>
              <a:buSzTx/>
              <a:buNone/>
              <a:tabLst/>
              <a:defRPr/>
            </a:pPr>
            <a:endParaRPr lang="en-US" sz="2000" dirty="0">
              <a:effectLst/>
            </a:endParaRPr>
          </a:p>
          <a:p>
            <a:pPr rtl="0" eaLnBrk="1" latinLnBrk="0" hangingPunct="1">
              <a:spcBef>
                <a:spcPts val="0"/>
              </a:spcBef>
            </a:pPr>
            <a:r>
              <a:rPr lang="en-US" kern="1200" dirty="0">
                <a:solidFill>
                  <a:schemeClr val="tx1">
                    <a:lumMod val="65000"/>
                    <a:lumOff val="35000"/>
                  </a:schemeClr>
                </a:solidFill>
                <a:effectLst/>
              </a:rPr>
              <a:t>Serial killers</a:t>
            </a:r>
          </a:p>
          <a:p>
            <a:pPr lvl="1" rtl="0" eaLnBrk="1" latinLnBrk="0" hangingPunct="1">
              <a:spcBef>
                <a:spcPts val="0"/>
              </a:spcBef>
            </a:pPr>
            <a:r>
              <a:rPr lang="en-US" kern="1200" dirty="0">
                <a:solidFill>
                  <a:schemeClr val="tx1">
                    <a:lumMod val="65000"/>
                    <a:lumOff val="35000"/>
                  </a:schemeClr>
                </a:solidFill>
                <a:effectLst/>
                <a:latin typeface="Times New Roman"/>
                <a:cs typeface="Times New Roman"/>
              </a:rPr>
              <a:t>Lust killings (sexual deviant)</a:t>
            </a:r>
          </a:p>
          <a:p>
            <a:pPr marL="685800" marR="0" lvl="1" indent="-336550" algn="l" defTabSz="914400" rtl="0" eaLnBrk="1" fontAlgn="auto" latinLnBrk="0" hangingPunct="1">
              <a:spcBef>
                <a:spcPts val="0"/>
              </a:spcBef>
              <a:buClr>
                <a:schemeClr val="accent1">
                  <a:lumMod val="50000"/>
                </a:schemeClr>
              </a:buClr>
              <a:buSzTx/>
              <a:buFont typeface="Wingdings 2" pitchFamily="18" charset="2"/>
              <a:buChar char=""/>
              <a:tabLst/>
              <a:defRPr/>
            </a:pPr>
            <a:r>
              <a:rPr lang="en-US" kern="1200" dirty="0">
                <a:solidFill>
                  <a:schemeClr val="tx1">
                    <a:lumMod val="65000"/>
                    <a:lumOff val="35000"/>
                  </a:schemeClr>
                </a:solidFill>
                <a:effectLst/>
                <a:latin typeface="Times New Roman"/>
                <a:cs typeface="Times New Roman"/>
              </a:rPr>
              <a:t>Victim-specific targeted killer (prostitute, homeless)</a:t>
            </a:r>
            <a:endParaRPr lang="en-US" dirty="0">
              <a:effectLst/>
              <a:latin typeface="Times New Roman"/>
              <a:cs typeface="Times New Roman"/>
            </a:endParaRPr>
          </a:p>
          <a:p>
            <a:pPr lvl="1" rtl="0" eaLnBrk="1" latinLnBrk="0" hangingPunct="1">
              <a:spcBef>
                <a:spcPts val="0"/>
              </a:spcBef>
            </a:pPr>
            <a:r>
              <a:rPr lang="en-US" dirty="0">
                <a:latin typeface="Times New Roman"/>
                <a:cs typeface="Times New Roman"/>
              </a:rPr>
              <a:t>P</a:t>
            </a:r>
            <a:r>
              <a:rPr lang="en-US" kern="1200" dirty="0">
                <a:solidFill>
                  <a:schemeClr val="tx1">
                    <a:lumMod val="65000"/>
                    <a:lumOff val="35000"/>
                  </a:schemeClr>
                </a:solidFill>
                <a:effectLst/>
                <a:latin typeface="Times New Roman"/>
                <a:cs typeface="Times New Roman"/>
              </a:rPr>
              <a:t>rofessional killer</a:t>
            </a:r>
          </a:p>
          <a:p>
            <a:pPr lvl="1" rtl="0" eaLnBrk="1" latinLnBrk="0" hangingPunct="1">
              <a:spcBef>
                <a:spcPts val="0"/>
              </a:spcBef>
            </a:pPr>
            <a:r>
              <a:rPr lang="en-US" dirty="0">
                <a:latin typeface="Times New Roman"/>
                <a:cs typeface="Times New Roman"/>
              </a:rPr>
              <a:t>Signature </a:t>
            </a:r>
            <a:endParaRPr lang="en-US" kern="1200" dirty="0">
              <a:solidFill>
                <a:schemeClr val="tx1">
                  <a:lumMod val="65000"/>
                  <a:lumOff val="35000"/>
                </a:schemeClr>
              </a:solidFill>
              <a:effectLst/>
              <a:latin typeface="Times New Roman"/>
              <a:cs typeface="Times New Roman"/>
            </a:endParaRPr>
          </a:p>
          <a:p>
            <a:pPr marL="349250" lvl="1" indent="0" rtl="0" eaLnBrk="1" latinLnBrk="0" hangingPunct="1">
              <a:spcBef>
                <a:spcPts val="0"/>
              </a:spcBef>
              <a:buNone/>
            </a:pPr>
            <a:endParaRPr lang="en-US" sz="1400" kern="1200" dirty="0">
              <a:solidFill>
                <a:schemeClr val="tx1">
                  <a:lumMod val="65000"/>
                  <a:lumOff val="35000"/>
                </a:schemeClr>
              </a:solidFill>
              <a:effectLst/>
            </a:endParaRPr>
          </a:p>
        </p:txBody>
      </p:sp>
    </p:spTree>
    <p:extLst>
      <p:ext uri="{BB962C8B-B14F-4D97-AF65-F5344CB8AC3E}">
        <p14:creationId xmlns:p14="http://schemas.microsoft.com/office/powerpoint/2010/main" val="123155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4866"/>
            <a:ext cx="8913813" cy="776592"/>
          </a:xfrm>
        </p:spPr>
        <p:txBody>
          <a:bodyPr/>
          <a:lstStyle/>
          <a:p>
            <a:r>
              <a:rPr lang="en-US" dirty="0"/>
              <a:t>Serial killer typologies</a:t>
            </a:r>
          </a:p>
        </p:txBody>
      </p:sp>
      <p:sp>
        <p:nvSpPr>
          <p:cNvPr id="3" name="Content Placeholder 2"/>
          <p:cNvSpPr>
            <a:spLocks noGrp="1"/>
          </p:cNvSpPr>
          <p:nvPr>
            <p:ph idx="1"/>
          </p:nvPr>
        </p:nvSpPr>
        <p:spPr>
          <a:xfrm>
            <a:off x="593915" y="1936914"/>
            <a:ext cx="8130985" cy="4513430"/>
          </a:xfrm>
        </p:spPr>
        <p:txBody>
          <a:bodyPr>
            <a:noAutofit/>
          </a:bodyPr>
          <a:lstStyle/>
          <a:p>
            <a:pPr>
              <a:spcBef>
                <a:spcPts val="1200"/>
              </a:spcBef>
            </a:pPr>
            <a:r>
              <a:rPr lang="en-US" sz="1600" b="1" dirty="0">
                <a:latin typeface="Times New Roman"/>
                <a:cs typeface="Times New Roman"/>
              </a:rPr>
              <a:t>“Visionary” type</a:t>
            </a:r>
            <a:r>
              <a:rPr lang="en-US" sz="1600" dirty="0">
                <a:latin typeface="Times New Roman"/>
                <a:cs typeface="Times New Roman"/>
              </a:rPr>
              <a:t>:  </a:t>
            </a:r>
            <a:r>
              <a:rPr lang="en-US" sz="1200" b="1" u="sng" dirty="0">
                <a:latin typeface="Times New Roman"/>
                <a:cs typeface="Times New Roman"/>
              </a:rPr>
              <a:t>psychotic</a:t>
            </a:r>
            <a:r>
              <a:rPr lang="en-US" sz="1200" dirty="0">
                <a:latin typeface="Times New Roman"/>
                <a:cs typeface="Times New Roman"/>
              </a:rPr>
              <a:t>, hears voices and sees visions, driven to kill by these delusions or hallucinations. David Berkowitz, the son of Sam attempted to suggested that he was persecuted by delusional, killed 17, when in fact he was malingering. </a:t>
            </a:r>
          </a:p>
          <a:p>
            <a:pPr>
              <a:spcBef>
                <a:spcPts val="1200"/>
              </a:spcBef>
            </a:pPr>
            <a:r>
              <a:rPr lang="en-US" sz="1600" b="1" dirty="0">
                <a:latin typeface="Times New Roman"/>
                <a:cs typeface="Times New Roman"/>
              </a:rPr>
              <a:t>Mission oriented </a:t>
            </a:r>
            <a:r>
              <a:rPr lang="en-US" sz="1200" dirty="0">
                <a:latin typeface="Times New Roman"/>
                <a:cs typeface="Times New Roman"/>
              </a:rPr>
              <a:t>not psychotic, wants to rid the world of </a:t>
            </a:r>
            <a:r>
              <a:rPr lang="en-US" sz="1200" b="1" dirty="0">
                <a:latin typeface="Times New Roman"/>
                <a:cs typeface="Times New Roman"/>
              </a:rPr>
              <a:t>immoral or unworthy targets</a:t>
            </a:r>
            <a:r>
              <a:rPr lang="en-US" sz="1200" dirty="0">
                <a:latin typeface="Times New Roman"/>
                <a:cs typeface="Times New Roman"/>
              </a:rPr>
              <a:t>, usually homosexuals, women, or religious groups; either God mandated serial killers, or demon mandated serial killer. </a:t>
            </a:r>
          </a:p>
          <a:p>
            <a:pPr>
              <a:spcBef>
                <a:spcPts val="1200"/>
              </a:spcBef>
            </a:pPr>
            <a:r>
              <a:rPr lang="en-US" sz="1600" b="1" dirty="0">
                <a:latin typeface="Times New Roman"/>
                <a:cs typeface="Times New Roman"/>
              </a:rPr>
              <a:t>Hedonistic type (lust, thrill) </a:t>
            </a:r>
            <a:r>
              <a:rPr lang="en-US" sz="1200" dirty="0">
                <a:latin typeface="Times New Roman"/>
                <a:cs typeface="Times New Roman"/>
              </a:rPr>
              <a:t>serial killer motivated by sexual, </a:t>
            </a:r>
          </a:p>
          <a:p>
            <a:pPr lvl="1">
              <a:spcBef>
                <a:spcPts val="1200"/>
              </a:spcBef>
            </a:pPr>
            <a:r>
              <a:rPr lang="en-US" sz="1200" dirty="0">
                <a:latin typeface="Times New Roman"/>
                <a:cs typeface="Times New Roman"/>
              </a:rPr>
              <a:t>Erotic pleasure killers, e.g. Jeffrey </a:t>
            </a:r>
            <a:r>
              <a:rPr lang="en-US" sz="1200" dirty="0" err="1">
                <a:latin typeface="Times New Roman"/>
                <a:cs typeface="Times New Roman"/>
              </a:rPr>
              <a:t>Dahmer</a:t>
            </a:r>
            <a:r>
              <a:rPr lang="en-US" sz="1200" dirty="0">
                <a:latin typeface="Times New Roman"/>
                <a:cs typeface="Times New Roman"/>
              </a:rPr>
              <a:t>, Jerry </a:t>
            </a:r>
            <a:r>
              <a:rPr lang="en-US" sz="1200" dirty="0" err="1">
                <a:latin typeface="Times New Roman"/>
                <a:cs typeface="Times New Roman"/>
              </a:rPr>
              <a:t>Brudos</a:t>
            </a:r>
            <a:r>
              <a:rPr lang="en-US" sz="1200" dirty="0">
                <a:latin typeface="Times New Roman"/>
                <a:cs typeface="Times New Roman"/>
              </a:rPr>
              <a:t>, Douglas Clark. </a:t>
            </a:r>
          </a:p>
          <a:p>
            <a:pPr lvl="1">
              <a:spcBef>
                <a:spcPts val="1200"/>
              </a:spcBef>
            </a:pPr>
            <a:r>
              <a:rPr lang="en-US" sz="1200" dirty="0">
                <a:latin typeface="Times New Roman"/>
                <a:cs typeface="Times New Roman"/>
              </a:rPr>
              <a:t>The thrill killer kills for the pleasure in killing, Ted Bundy example. </a:t>
            </a:r>
          </a:p>
          <a:p>
            <a:pPr lvl="1">
              <a:spcBef>
                <a:spcPts val="1200"/>
              </a:spcBef>
            </a:pPr>
            <a:r>
              <a:rPr lang="en-US" sz="1200" dirty="0">
                <a:latin typeface="Times New Roman"/>
                <a:cs typeface="Times New Roman"/>
              </a:rPr>
              <a:t>The comfort killer gets material gain, the good life</a:t>
            </a:r>
          </a:p>
          <a:p>
            <a:pPr>
              <a:spcBef>
                <a:spcPts val="1200"/>
              </a:spcBef>
            </a:pPr>
            <a:r>
              <a:rPr lang="en-US" sz="1600" dirty="0">
                <a:latin typeface="Times New Roman"/>
                <a:cs typeface="Times New Roman"/>
              </a:rPr>
              <a:t>The </a:t>
            </a:r>
            <a:r>
              <a:rPr lang="en-US" sz="1600" b="1" dirty="0">
                <a:latin typeface="Times New Roman"/>
                <a:cs typeface="Times New Roman"/>
              </a:rPr>
              <a:t>power seeker </a:t>
            </a:r>
            <a:r>
              <a:rPr lang="en-US" sz="1200" dirty="0">
                <a:latin typeface="Times New Roman"/>
                <a:cs typeface="Times New Roman"/>
              </a:rPr>
              <a:t>controls the victims, e.g. Ed Kemper, taking possession of everything that used to be the victim’s control</a:t>
            </a:r>
          </a:p>
          <a:p>
            <a:pPr>
              <a:spcBef>
                <a:spcPts val="1200"/>
              </a:spcBef>
            </a:pPr>
            <a:r>
              <a:rPr lang="en-US" sz="1600" b="1" dirty="0">
                <a:latin typeface="Times New Roman"/>
                <a:cs typeface="Times New Roman"/>
              </a:rPr>
              <a:t>Organized killers</a:t>
            </a:r>
            <a:r>
              <a:rPr lang="en-US" sz="1200" dirty="0">
                <a:latin typeface="Times New Roman"/>
                <a:cs typeface="Times New Roman"/>
              </a:rPr>
              <a:t>, psychopaths, use restraints to control victims, sex aggression, follow crimes in the news, use charm, manipulation, intimidation, violence,</a:t>
            </a:r>
            <a:endParaRPr lang="en-US" sz="1200" b="1" dirty="0">
              <a:latin typeface="Times New Roman"/>
              <a:cs typeface="Times New Roman"/>
            </a:endParaRPr>
          </a:p>
          <a:p>
            <a:pPr>
              <a:spcBef>
                <a:spcPts val="1200"/>
              </a:spcBef>
            </a:pPr>
            <a:r>
              <a:rPr lang="en-US" sz="1600" b="1" dirty="0">
                <a:latin typeface="Times New Roman"/>
                <a:cs typeface="Times New Roman"/>
              </a:rPr>
              <a:t>Disorganized killers</a:t>
            </a:r>
            <a:r>
              <a:rPr lang="en-US" sz="1200" dirty="0">
                <a:latin typeface="Times New Roman"/>
                <a:cs typeface="Times New Roman"/>
              </a:rPr>
              <a:t>: not intelligent, not socially skilled, anxious during crime, motivated by sex, leave evidence at crime scene. </a:t>
            </a:r>
          </a:p>
        </p:txBody>
      </p:sp>
    </p:spTree>
    <p:extLst>
      <p:ext uri="{BB962C8B-B14F-4D97-AF65-F5344CB8AC3E}">
        <p14:creationId xmlns:p14="http://schemas.microsoft.com/office/powerpoint/2010/main" val="1067059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0893"/>
            <a:ext cx="8913813" cy="1011625"/>
          </a:xfrm>
        </p:spPr>
        <p:txBody>
          <a:bodyPr>
            <a:noAutofit/>
          </a:bodyPr>
          <a:lstStyle/>
          <a:p>
            <a:r>
              <a:rPr lang="en-US" sz="3000" dirty="0"/>
              <a:t>“A mother’s reckoning,” </a:t>
            </a:r>
            <a:br>
              <a:rPr lang="en-US" sz="3000" dirty="0"/>
            </a:br>
            <a:r>
              <a:rPr lang="en-US" sz="3000" dirty="0"/>
              <a:t>Sue </a:t>
            </a:r>
            <a:r>
              <a:rPr lang="en-US" sz="3000" dirty="0" err="1"/>
              <a:t>Klebold</a:t>
            </a:r>
            <a:r>
              <a:rPr lang="en-US" sz="3000" dirty="0"/>
              <a:t> </a:t>
            </a:r>
            <a:r>
              <a:rPr lang="mr-IN" sz="3000" dirty="0"/>
              <a:t>–</a:t>
            </a:r>
            <a:r>
              <a:rPr lang="en-US" sz="3000" dirty="0"/>
              <a:t> The Autogenic Hypothesis</a:t>
            </a:r>
          </a:p>
        </p:txBody>
      </p:sp>
      <p:sp>
        <p:nvSpPr>
          <p:cNvPr id="3" name="Content Placeholder 2"/>
          <p:cNvSpPr>
            <a:spLocks noGrp="1"/>
          </p:cNvSpPr>
          <p:nvPr>
            <p:ph idx="1"/>
          </p:nvPr>
        </p:nvSpPr>
        <p:spPr>
          <a:xfrm>
            <a:off x="332601" y="1743794"/>
            <a:ext cx="8392299" cy="4868512"/>
          </a:xfrm>
        </p:spPr>
        <p:txBody>
          <a:bodyPr>
            <a:normAutofit/>
          </a:bodyPr>
          <a:lstStyle/>
          <a:p>
            <a:r>
              <a:rPr lang="en-US" dirty="0">
                <a:latin typeface="Times New Roman"/>
                <a:cs typeface="Times New Roman"/>
              </a:rPr>
              <a:t>Sue </a:t>
            </a:r>
            <a:r>
              <a:rPr lang="en-US" dirty="0" err="1">
                <a:latin typeface="Times New Roman"/>
                <a:cs typeface="Times New Roman"/>
              </a:rPr>
              <a:t>Klebold</a:t>
            </a:r>
            <a:r>
              <a:rPr lang="en-US" dirty="0">
                <a:latin typeface="Times New Roman"/>
                <a:cs typeface="Times New Roman"/>
              </a:rPr>
              <a:t>:  Living in the aftermath of tragedy. </a:t>
            </a:r>
          </a:p>
          <a:p>
            <a:pPr lvl="1"/>
            <a:r>
              <a:rPr lang="en-US" dirty="0">
                <a:latin typeface="Times New Roman"/>
                <a:cs typeface="Times New Roman"/>
              </a:rPr>
              <a:t>Dylan </a:t>
            </a:r>
            <a:r>
              <a:rPr lang="en-US" dirty="0" err="1">
                <a:latin typeface="Times New Roman"/>
                <a:cs typeface="Times New Roman"/>
              </a:rPr>
              <a:t>Klebold’s</a:t>
            </a:r>
            <a:r>
              <a:rPr lang="en-US" dirty="0">
                <a:latin typeface="Times New Roman"/>
                <a:cs typeface="Times New Roman"/>
              </a:rPr>
              <a:t> mother lives with the perception from others that she failed her son, and contributed to the destruction of life he caused. </a:t>
            </a:r>
          </a:p>
          <a:p>
            <a:r>
              <a:rPr lang="en-US" b="1" i="1" dirty="0">
                <a:latin typeface="Times New Roman"/>
                <a:cs typeface="Times New Roman"/>
              </a:rPr>
              <a:t>How did his suicidal thinking become homicidal?* Murder suicide    </a:t>
            </a:r>
          </a:p>
          <a:p>
            <a:r>
              <a:rPr lang="en-US" dirty="0">
                <a:latin typeface="Times New Roman"/>
                <a:cs typeface="Times New Roman"/>
              </a:rPr>
              <a:t>Her answer: He had depression; he had a perfectionistic personality, and he experienced triggering events at school that left him feeling debased, he also had a complicated relationship with Harris. </a:t>
            </a:r>
          </a:p>
          <a:p>
            <a:pPr marL="0" indent="0">
              <a:buNone/>
            </a:pPr>
            <a:endParaRPr lang="en-US" b="1" dirty="0">
              <a:latin typeface="Times New Roman"/>
              <a:cs typeface="Times New Roman"/>
            </a:endParaRPr>
          </a:p>
          <a:p>
            <a:pPr lvl="1"/>
            <a:endParaRPr lang="en-US" dirty="0"/>
          </a:p>
          <a:p>
            <a:pPr marL="0" indent="0">
              <a:buNone/>
            </a:pPr>
            <a:r>
              <a:rPr lang="en-US" sz="1600" dirty="0">
                <a:latin typeface="Baskerville"/>
                <a:cs typeface="Baskerville"/>
              </a:rPr>
              <a:t>*“Autogenic hypothesis”: Is mass murder “foreplay to suicide by cop?” ( Paul Mullen, 2004)</a:t>
            </a:r>
            <a:endParaRPr lang="en-US" b="1" i="1" dirty="0">
              <a:latin typeface="Times New Roman"/>
              <a:cs typeface="Times New Roman"/>
            </a:endParaRPr>
          </a:p>
        </p:txBody>
      </p:sp>
    </p:spTree>
    <p:extLst>
      <p:ext uri="{BB962C8B-B14F-4D97-AF65-F5344CB8AC3E}">
        <p14:creationId xmlns:p14="http://schemas.microsoft.com/office/powerpoint/2010/main" val="3046544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5182"/>
            <a:ext cx="8913813" cy="864417"/>
          </a:xfrm>
        </p:spPr>
        <p:txBody>
          <a:bodyPr>
            <a:normAutofit fontScale="90000"/>
          </a:bodyPr>
          <a:lstStyle/>
          <a:p>
            <a:r>
              <a:rPr lang="en-US" dirty="0"/>
              <a:t>Dr. </a:t>
            </a:r>
            <a:r>
              <a:rPr lang="en-US" dirty="0" err="1"/>
              <a:t>Raifman’s</a:t>
            </a:r>
            <a:r>
              <a:rPr lang="en-US" dirty="0"/>
              <a:t> spree killer classification</a:t>
            </a:r>
          </a:p>
        </p:txBody>
      </p:sp>
      <p:sp>
        <p:nvSpPr>
          <p:cNvPr id="3" name="Content Placeholder 2"/>
          <p:cNvSpPr>
            <a:spLocks noGrp="1"/>
          </p:cNvSpPr>
          <p:nvPr>
            <p:ph idx="1"/>
          </p:nvPr>
        </p:nvSpPr>
        <p:spPr>
          <a:xfrm>
            <a:off x="529192" y="1587705"/>
            <a:ext cx="8195708" cy="5006694"/>
          </a:xfrm>
        </p:spPr>
        <p:txBody>
          <a:bodyPr>
            <a:normAutofit fontScale="92500" lnSpcReduction="20000"/>
          </a:bodyPr>
          <a:lstStyle/>
          <a:p>
            <a:pPr lvl="1"/>
            <a:r>
              <a:rPr lang="en-US" sz="1900" b="1" u="sng" dirty="0">
                <a:latin typeface="Times New Roman"/>
                <a:cs typeface="Times New Roman"/>
              </a:rPr>
              <a:t>Pseudo commando</a:t>
            </a:r>
            <a:r>
              <a:rPr lang="en-US" sz="1900" b="1" dirty="0">
                <a:latin typeface="Times New Roman"/>
                <a:cs typeface="Times New Roman"/>
              </a:rPr>
              <a:t> </a:t>
            </a:r>
            <a:r>
              <a:rPr lang="en-US" sz="1900" dirty="0">
                <a:latin typeface="Times New Roman"/>
                <a:cs typeface="Times New Roman"/>
              </a:rPr>
              <a:t>---rampage killing event, well planned, targeted, there is the inevitability of getting caught, likelihood of suicide</a:t>
            </a:r>
          </a:p>
          <a:p>
            <a:pPr lvl="2"/>
            <a:r>
              <a:rPr lang="en-US" sz="1900" dirty="0">
                <a:latin typeface="Times New Roman"/>
                <a:cs typeface="Times New Roman"/>
              </a:rPr>
              <a:t>Targeted group killer with </a:t>
            </a:r>
            <a:r>
              <a:rPr lang="en-US" sz="1900" b="1" dirty="0">
                <a:latin typeface="Times New Roman"/>
                <a:cs typeface="Times New Roman"/>
              </a:rPr>
              <a:t>vendetta</a:t>
            </a:r>
            <a:r>
              <a:rPr lang="en-US" sz="1900" dirty="0">
                <a:latin typeface="Times New Roman"/>
                <a:cs typeface="Times New Roman"/>
              </a:rPr>
              <a:t> (Elliott Rodger, Andres </a:t>
            </a:r>
            <a:r>
              <a:rPr lang="en-US" sz="1900" dirty="0" err="1">
                <a:latin typeface="Times New Roman"/>
                <a:cs typeface="Times New Roman"/>
              </a:rPr>
              <a:t>Breivik</a:t>
            </a:r>
            <a:r>
              <a:rPr lang="en-US" sz="1900" dirty="0">
                <a:latin typeface="Times New Roman"/>
                <a:cs typeface="Times New Roman"/>
              </a:rPr>
              <a:t>)</a:t>
            </a:r>
          </a:p>
          <a:p>
            <a:pPr lvl="2"/>
            <a:r>
              <a:rPr lang="en-US" sz="1900" b="1" u="sng" dirty="0">
                <a:latin typeface="Times New Roman"/>
                <a:cs typeface="Times New Roman"/>
              </a:rPr>
              <a:t>School killer </a:t>
            </a:r>
            <a:r>
              <a:rPr lang="en-US" sz="1900" dirty="0">
                <a:latin typeface="Times New Roman"/>
                <a:cs typeface="Times New Roman"/>
              </a:rPr>
              <a:t>(Harris &amp; </a:t>
            </a:r>
            <a:r>
              <a:rPr lang="en-US" sz="1900" dirty="0" err="1">
                <a:latin typeface="Times New Roman"/>
                <a:cs typeface="Times New Roman"/>
              </a:rPr>
              <a:t>Klebold</a:t>
            </a:r>
            <a:r>
              <a:rPr lang="en-US" sz="1900" dirty="0">
                <a:latin typeface="Times New Roman"/>
                <a:cs typeface="Times New Roman"/>
              </a:rPr>
              <a:t> at Columbine)</a:t>
            </a:r>
          </a:p>
          <a:p>
            <a:pPr lvl="2"/>
            <a:r>
              <a:rPr lang="en-US" sz="1900" b="1" dirty="0">
                <a:latin typeface="Times New Roman"/>
                <a:cs typeface="Times New Roman"/>
              </a:rPr>
              <a:t>Mentally Ill who are idiosyncratically inspired</a:t>
            </a:r>
            <a:r>
              <a:rPr lang="en-US" sz="1900" dirty="0">
                <a:latin typeface="Times New Roman"/>
                <a:cs typeface="Times New Roman"/>
              </a:rPr>
              <a:t>: Unclear/Incomprehensible motivation (James Holmes, Jared </a:t>
            </a:r>
            <a:r>
              <a:rPr lang="en-US" sz="1900" dirty="0" err="1">
                <a:latin typeface="Times New Roman"/>
                <a:cs typeface="Times New Roman"/>
              </a:rPr>
              <a:t>Loughner</a:t>
            </a:r>
            <a:r>
              <a:rPr lang="en-US" sz="1900" dirty="0">
                <a:latin typeface="Times New Roman"/>
                <a:cs typeface="Times New Roman"/>
              </a:rPr>
              <a:t>) </a:t>
            </a:r>
          </a:p>
          <a:p>
            <a:pPr lvl="2"/>
            <a:r>
              <a:rPr lang="en-US" sz="1900" b="1" u="sng" dirty="0">
                <a:latin typeface="Times New Roman"/>
                <a:cs typeface="Times New Roman"/>
              </a:rPr>
              <a:t>Psychotic + (something more) Spree Killer </a:t>
            </a:r>
            <a:r>
              <a:rPr lang="en-US" sz="1900" dirty="0">
                <a:latin typeface="Times New Roman"/>
                <a:cs typeface="Times New Roman"/>
              </a:rPr>
              <a:t>-likely insane at the time of the killing, more rare, crime behavior can result in multiple deaths, e.g., family, children, colleagues,  (Charles Whitman, DC Naval Yard shooter)</a:t>
            </a:r>
          </a:p>
          <a:p>
            <a:pPr lvl="1"/>
            <a:r>
              <a:rPr lang="en-US" sz="1900" b="1" dirty="0">
                <a:latin typeface="Times New Roman"/>
                <a:cs typeface="Times New Roman"/>
              </a:rPr>
              <a:t>Disgruntled or fired employee </a:t>
            </a:r>
          </a:p>
          <a:p>
            <a:pPr lvl="1"/>
            <a:r>
              <a:rPr lang="en-US" sz="1900" b="1" dirty="0">
                <a:latin typeface="Times New Roman"/>
                <a:cs typeface="Times New Roman"/>
              </a:rPr>
              <a:t>Murder/Suicide &amp; Family annihilator </a:t>
            </a:r>
            <a:r>
              <a:rPr lang="en-US" sz="1900" dirty="0">
                <a:latin typeface="Times New Roman"/>
                <a:cs typeface="Times New Roman"/>
              </a:rPr>
              <a:t>killing spouses/intimates/children prior suicide (Andrea Yates)</a:t>
            </a:r>
            <a:endParaRPr lang="en-US" sz="1900" b="1" dirty="0">
              <a:latin typeface="Times New Roman"/>
              <a:cs typeface="Times New Roman"/>
            </a:endParaRPr>
          </a:p>
          <a:p>
            <a:pPr lvl="1"/>
            <a:r>
              <a:rPr lang="en-US" sz="1900" b="1" dirty="0">
                <a:latin typeface="Times New Roman"/>
                <a:cs typeface="Times New Roman"/>
              </a:rPr>
              <a:t>Sexual homicidal killer </a:t>
            </a:r>
            <a:r>
              <a:rPr lang="en-US" sz="1900" dirty="0">
                <a:latin typeface="Times New Roman"/>
                <a:cs typeface="Times New Roman"/>
              </a:rPr>
              <a:t>(Richard Speck, </a:t>
            </a:r>
            <a:r>
              <a:rPr lang="en-US" sz="1900" dirty="0" err="1">
                <a:latin typeface="Times New Roman"/>
                <a:cs typeface="Times New Roman"/>
              </a:rPr>
              <a:t>Dunblane</a:t>
            </a:r>
            <a:r>
              <a:rPr lang="en-US" sz="1900" dirty="0">
                <a:latin typeface="Times New Roman"/>
                <a:cs typeface="Times New Roman"/>
              </a:rPr>
              <a:t> massacre)</a:t>
            </a:r>
            <a:endParaRPr lang="en-US" sz="1900" b="1" dirty="0">
              <a:latin typeface="Times New Roman"/>
              <a:cs typeface="Times New Roman"/>
            </a:endParaRPr>
          </a:p>
          <a:p>
            <a:pPr lvl="1"/>
            <a:r>
              <a:rPr lang="en-US" sz="1900" b="1" dirty="0">
                <a:latin typeface="Times New Roman"/>
                <a:cs typeface="Times New Roman"/>
              </a:rPr>
              <a:t>Religious/Disciple murderer </a:t>
            </a:r>
            <a:r>
              <a:rPr lang="en-US" sz="1900" dirty="0">
                <a:latin typeface="Times New Roman"/>
                <a:cs typeface="Times New Roman"/>
              </a:rPr>
              <a:t>(New Zealand, Sri Lanka, Jim Jones, Charles Manson, </a:t>
            </a:r>
            <a:r>
              <a:rPr lang="en-US" sz="1900" dirty="0" err="1">
                <a:latin typeface="Times New Roman"/>
                <a:cs typeface="Times New Roman"/>
              </a:rPr>
              <a:t>Nadal</a:t>
            </a:r>
            <a:r>
              <a:rPr lang="en-US" sz="1900" dirty="0">
                <a:latin typeface="Times New Roman"/>
                <a:cs typeface="Times New Roman"/>
              </a:rPr>
              <a:t> Hassan-Ft. Hood)</a:t>
            </a:r>
            <a:endParaRPr lang="en-US" sz="1900" b="1" dirty="0">
              <a:latin typeface="Times New Roman"/>
              <a:cs typeface="Times New Roman"/>
            </a:endParaRPr>
          </a:p>
          <a:p>
            <a:pPr lvl="1"/>
            <a:r>
              <a:rPr lang="en-US" sz="1900" b="1" u="sng" dirty="0">
                <a:latin typeface="Times New Roman"/>
                <a:cs typeface="Times New Roman"/>
              </a:rPr>
              <a:t>Set and run killer </a:t>
            </a:r>
            <a:r>
              <a:rPr lang="en-US" sz="1900" b="1" dirty="0">
                <a:latin typeface="Times New Roman"/>
                <a:cs typeface="Times New Roman"/>
              </a:rPr>
              <a:t>exception </a:t>
            </a:r>
            <a:r>
              <a:rPr lang="en-US" sz="1900" dirty="0">
                <a:latin typeface="Times New Roman"/>
                <a:cs typeface="Times New Roman"/>
              </a:rPr>
              <a:t>(Oklahoma City bombers, Dylan Roof, San Bernardino shooters);--human suffering to gain attention for political/religious purpose (Charlie </a:t>
            </a:r>
            <a:r>
              <a:rPr lang="en-US" sz="1900" dirty="0" err="1">
                <a:latin typeface="Times New Roman"/>
                <a:cs typeface="Times New Roman"/>
              </a:rPr>
              <a:t>Hebdo</a:t>
            </a:r>
            <a:r>
              <a:rPr lang="en-US" sz="1900" dirty="0">
                <a:latin typeface="Times New Roman"/>
                <a:cs typeface="Times New Roman"/>
              </a:rPr>
              <a:t> Paris</a:t>
            </a:r>
            <a:r>
              <a:rPr lang="en-US" dirty="0">
                <a:latin typeface="Times New Roman"/>
                <a:cs typeface="Times New Roman"/>
              </a:rPr>
              <a:t>)</a:t>
            </a:r>
          </a:p>
          <a:p>
            <a:pPr marL="349250" lvl="1" indent="0">
              <a:buNone/>
            </a:pPr>
            <a:endParaRPr lang="en-US" sz="2100" b="1" dirty="0">
              <a:latin typeface="Times New Roman"/>
              <a:cs typeface="Times New Roman"/>
            </a:endParaRPr>
          </a:p>
          <a:p>
            <a:endParaRPr lang="en-US" dirty="0"/>
          </a:p>
        </p:txBody>
      </p:sp>
    </p:spTree>
    <p:extLst>
      <p:ext uri="{BB962C8B-B14F-4D97-AF65-F5344CB8AC3E}">
        <p14:creationId xmlns:p14="http://schemas.microsoft.com/office/powerpoint/2010/main" val="2766590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0"/>
            <a:ext cx="8913813" cy="934357"/>
          </a:xfrm>
        </p:spPr>
        <p:txBody>
          <a:bodyPr>
            <a:normAutofit/>
          </a:bodyPr>
          <a:lstStyle/>
          <a:p>
            <a:r>
              <a:rPr lang="en-US" dirty="0"/>
              <a:t>Psychotic Killer: Charles Whitman</a:t>
            </a:r>
          </a:p>
        </p:txBody>
      </p:sp>
      <p:pic>
        <p:nvPicPr>
          <p:cNvPr id="4" name="Example of Psychotic Killer- Charles Whitman (6).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6100" y="1038280"/>
            <a:ext cx="8039100" cy="5359399"/>
          </a:xfrm>
        </p:spPr>
      </p:pic>
    </p:spTree>
    <p:extLst>
      <p:ext uri="{BB962C8B-B14F-4D97-AF65-F5344CB8AC3E}">
        <p14:creationId xmlns:p14="http://schemas.microsoft.com/office/powerpoint/2010/main" val="6511661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implications of the Whitman “Texas Tower” case</a:t>
            </a:r>
          </a:p>
        </p:txBody>
      </p:sp>
      <p:sp>
        <p:nvSpPr>
          <p:cNvPr id="3" name="Content Placeholder 2"/>
          <p:cNvSpPr>
            <a:spLocks noGrp="1"/>
          </p:cNvSpPr>
          <p:nvPr>
            <p:ph idx="1"/>
          </p:nvPr>
        </p:nvSpPr>
        <p:spPr>
          <a:xfrm>
            <a:off x="767520" y="2595562"/>
            <a:ext cx="7957380" cy="3670767"/>
          </a:xfrm>
        </p:spPr>
        <p:txBody>
          <a:bodyPr>
            <a:normAutofit/>
          </a:bodyPr>
          <a:lstStyle/>
          <a:p>
            <a:r>
              <a:rPr lang="en-US" sz="1400" dirty="0">
                <a:latin typeface="Times New Roman"/>
                <a:cs typeface="Times New Roman"/>
                <a:hlinkClick r:id="rId2"/>
              </a:rPr>
              <a:t>http://www.towerdocumentary.com/</a:t>
            </a:r>
            <a:endParaRPr lang="en-US" sz="1400" dirty="0">
              <a:latin typeface="Times New Roman"/>
              <a:cs typeface="Times New Roman"/>
            </a:endParaRPr>
          </a:p>
          <a:p>
            <a:r>
              <a:rPr lang="en-US" sz="1400" dirty="0">
                <a:latin typeface="Times New Roman"/>
                <a:cs typeface="Times New Roman"/>
              </a:rPr>
              <a:t>In the wake of the Texas Tower case the following precedent setting actions occurred:</a:t>
            </a:r>
          </a:p>
          <a:p>
            <a:pPr lvl="1"/>
            <a:r>
              <a:rPr lang="en-US" sz="1200" dirty="0">
                <a:latin typeface="Times New Roman"/>
                <a:cs typeface="Times New Roman"/>
              </a:rPr>
              <a:t>The public turned to psychiatrists and psychologists to explain terrorist behavior; to answer the question, “Who becomes a terrorist?”</a:t>
            </a:r>
          </a:p>
          <a:p>
            <a:pPr lvl="1"/>
            <a:r>
              <a:rPr lang="en-US" sz="1200" dirty="0">
                <a:latin typeface="Times New Roman"/>
                <a:cs typeface="Times New Roman"/>
              </a:rPr>
              <a:t>Experts relied on autopsy reports to find mental illness and neurological impairments</a:t>
            </a:r>
          </a:p>
          <a:p>
            <a:pPr lvl="1"/>
            <a:r>
              <a:rPr lang="en-US" sz="1200" dirty="0">
                <a:latin typeface="Times New Roman"/>
                <a:cs typeface="Times New Roman"/>
              </a:rPr>
              <a:t>Experts risk false validity statements by referring to personality traits, which according to Monahan 2015 article, page 14, he concluded, that personality traits have not been found “to distinguish those who engage in terrorism from those who refrain from it.”</a:t>
            </a:r>
          </a:p>
          <a:p>
            <a:pPr lvl="1"/>
            <a:r>
              <a:rPr lang="en-US" sz="1200" dirty="0">
                <a:latin typeface="Times New Roman"/>
                <a:cs typeface="Times New Roman"/>
              </a:rPr>
              <a:t>Experts risk false validity by referring to static qualities or conditions to aid in the prediction how a diverse </a:t>
            </a:r>
            <a:r>
              <a:rPr lang="en-US" sz="1200" dirty="0" err="1">
                <a:latin typeface="Times New Roman"/>
                <a:cs typeface="Times New Roman"/>
              </a:rPr>
              <a:t>gorup</a:t>
            </a:r>
            <a:r>
              <a:rPr lang="en-US" sz="1200" dirty="0">
                <a:latin typeface="Times New Roman"/>
                <a:cs typeface="Times New Roman"/>
              </a:rPr>
              <a:t> become involved in terror behavior. </a:t>
            </a:r>
          </a:p>
        </p:txBody>
      </p:sp>
    </p:spTree>
    <p:extLst>
      <p:ext uri="{BB962C8B-B14F-4D97-AF65-F5344CB8AC3E}">
        <p14:creationId xmlns:p14="http://schemas.microsoft.com/office/powerpoint/2010/main" val="908562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412"/>
            <a:ext cx="8913813" cy="914400"/>
          </a:xfrm>
        </p:spPr>
        <p:txBody>
          <a:bodyPr>
            <a:normAutofit fontScale="90000"/>
          </a:bodyPr>
          <a:lstStyle/>
          <a:p>
            <a:r>
              <a:rPr lang="en-US" dirty="0"/>
              <a:t>Psychotic Killer: Aaron Alexis (Washington Navy Yard)</a:t>
            </a:r>
          </a:p>
        </p:txBody>
      </p:sp>
      <p:pic>
        <p:nvPicPr>
          <p:cNvPr id="4" name="Example of Psychotic Killer- Aaron Alexis (Washington Navy Yar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3906" y="1142812"/>
            <a:ext cx="7608094" cy="5705454"/>
          </a:xfrm>
        </p:spPr>
      </p:pic>
    </p:spTree>
    <p:extLst>
      <p:ext uri="{BB962C8B-B14F-4D97-AF65-F5344CB8AC3E}">
        <p14:creationId xmlns:p14="http://schemas.microsoft.com/office/powerpoint/2010/main" val="2057906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8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9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660</TotalTime>
  <Words>1036</Words>
  <Application>Microsoft Macintosh PowerPoint</Application>
  <PresentationFormat>On-screen Show (4:3)</PresentationFormat>
  <Paragraphs>87</Paragraphs>
  <Slides>11</Slides>
  <Notes>1</Notes>
  <HiddenSlides>0</HiddenSlides>
  <MMClips>2</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11</vt:i4>
      </vt:variant>
    </vt:vector>
  </HeadingPairs>
  <TitlesOfParts>
    <vt:vector size="26" baseType="lpstr">
      <vt:lpstr>Arial</vt:lpstr>
      <vt:lpstr>Baskerville</vt:lpstr>
      <vt:lpstr>Calibri</vt:lpstr>
      <vt:lpstr>Century Gothic</vt:lpstr>
      <vt:lpstr>Times New Roman</vt:lpstr>
      <vt:lpstr>Wingdings 2</vt:lpstr>
      <vt:lpstr>Office Theme</vt:lpstr>
      <vt:lpstr>Perception</vt:lpstr>
      <vt:lpstr>1_Perception</vt:lpstr>
      <vt:lpstr>2_Perception</vt:lpstr>
      <vt:lpstr>4_Perception</vt:lpstr>
      <vt:lpstr>6_Perception</vt:lpstr>
      <vt:lpstr>7_Perception</vt:lpstr>
      <vt:lpstr>8_Perception</vt:lpstr>
      <vt:lpstr>9_Perception</vt:lpstr>
      <vt:lpstr>2. Serial, Spree, and Terrorist Mass Murderers</vt:lpstr>
      <vt:lpstr>Definitions: Spree vs. Serial killers</vt:lpstr>
      <vt:lpstr>Spree killer motivation, victim selection, relationship to victim, mobility of killing </vt:lpstr>
      <vt:lpstr>Serial killer typologies</vt:lpstr>
      <vt:lpstr>“A mother’s reckoning,”  Sue Klebold – The Autogenic Hypothesis</vt:lpstr>
      <vt:lpstr>Dr. Raifman’s spree killer classification</vt:lpstr>
      <vt:lpstr>Psychotic Killer: Charles Whitman</vt:lpstr>
      <vt:lpstr>The implications of the Whitman “Texas Tower” case</vt:lpstr>
      <vt:lpstr>Psychotic Killer: Aaron Alexis (Washington Navy Yard)</vt:lpstr>
      <vt:lpstr> Definitions:  Spree killer v. Terrorist </vt:lpstr>
      <vt:lpstr>Differentiating factors:     Terrorists v Spree Killers</vt:lpstr>
    </vt:vector>
  </TitlesOfParts>
  <Company>Johns Hopkins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Serial v Spree Killer</dc:title>
  <dc:creator>Lawrence Raifman</dc:creator>
  <cp:lastModifiedBy>Paul Golding</cp:lastModifiedBy>
  <cp:revision>21</cp:revision>
  <cp:lastPrinted>2019-04-23T17:34:37Z</cp:lastPrinted>
  <dcterms:created xsi:type="dcterms:W3CDTF">2019-04-12T21:22:48Z</dcterms:created>
  <dcterms:modified xsi:type="dcterms:W3CDTF">2019-05-07T14:30:05Z</dcterms:modified>
</cp:coreProperties>
</file>