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TIF" ContentType="image/tiff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313" r:id="rId2"/>
    <p:sldId id="256" r:id="rId3"/>
    <p:sldId id="1127" r:id="rId4"/>
    <p:sldId id="1128" r:id="rId5"/>
    <p:sldId id="318" r:id="rId6"/>
    <p:sldId id="1145" r:id="rId7"/>
    <p:sldId id="388" r:id="rId8"/>
    <p:sldId id="320" r:id="rId9"/>
    <p:sldId id="528" r:id="rId10"/>
    <p:sldId id="1129" r:id="rId11"/>
    <p:sldId id="1105" r:id="rId12"/>
    <p:sldId id="452" r:id="rId13"/>
    <p:sldId id="1095" r:id="rId14"/>
    <p:sldId id="1130" r:id="rId15"/>
    <p:sldId id="1114" r:id="rId16"/>
    <p:sldId id="1115" r:id="rId17"/>
    <p:sldId id="1116" r:id="rId18"/>
    <p:sldId id="1137" r:id="rId19"/>
    <p:sldId id="456" r:id="rId20"/>
    <p:sldId id="457" r:id="rId21"/>
    <p:sldId id="1122" r:id="rId22"/>
    <p:sldId id="1124" r:id="rId23"/>
    <p:sldId id="1134" r:id="rId24"/>
    <p:sldId id="341" r:id="rId25"/>
    <p:sldId id="342" r:id="rId26"/>
    <p:sldId id="1146" r:id="rId27"/>
    <p:sldId id="343" r:id="rId28"/>
    <p:sldId id="1133" r:id="rId29"/>
    <p:sldId id="517" r:id="rId30"/>
    <p:sldId id="378" r:id="rId31"/>
    <p:sldId id="1126" r:id="rId32"/>
    <p:sldId id="1119" r:id="rId33"/>
    <p:sldId id="258" r:id="rId34"/>
    <p:sldId id="459" r:id="rId35"/>
    <p:sldId id="1135" r:id="rId36"/>
    <p:sldId id="1136" r:id="rId37"/>
    <p:sldId id="1138" r:id="rId38"/>
    <p:sldId id="1147" r:id="rId39"/>
    <p:sldId id="1139" r:id="rId40"/>
    <p:sldId id="1148" r:id="rId41"/>
    <p:sldId id="1143" r:id="rId42"/>
    <p:sldId id="1144" r:id="rId43"/>
    <p:sldId id="1140" r:id="rId44"/>
    <p:sldId id="1141" r:id="rId45"/>
    <p:sldId id="1142" r:id="rId46"/>
    <p:sldId id="1149" r:id="rId47"/>
    <p:sldId id="1150" r:id="rId48"/>
    <p:sldId id="1151" r:id="rId49"/>
    <p:sldId id="115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NeuroBHealth/1_Common/1_PERSONAL_FOLDERS/James/AS%20Nov%202/AS%20CTQ/Figure%201/CTQ/midCC%20Reg%204%20panel%20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NeuroBHealth/1_Common/1_PERSONAL_FOLDERS/James/AS%20Nov%202/AS%20CTQ/Figure%201/CTQ/rPCG%20Reg%203%20panel%20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NeuroBHealth/1_Common/1_PERSONAL_FOLDERS/James/AS%20Nov%202/AS%20CTQ/Figure%201/AvN/rmFC%20Reg%203%20panel%20e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NeuroBHealth/1_Common/1_PERSONAL_FOLDERS/James/AS%20Nov%202/AS%20CTQ/Figure%201/AvN/PCG%20Reg%201%20panel%20D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NeuroBHealth/1_Common/1_PERSONAL_FOLDERS/James/AS%20Nov%202/AS%20CTQ/Figure%201/AvN/midCC%20Reg%204%20panel%20c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73613437369502E-2"/>
          <c:y val="5.5555535303464798E-2"/>
          <c:w val="0.70145503929098907"/>
          <c:h val="0.83579671921453635"/>
        </c:manualLayout>
      </c:layout>
      <c:scatterChart>
        <c:scatterStyle val="lineMarker"/>
        <c:varyColors val="0"/>
        <c:ser>
          <c:idx val="0"/>
          <c:order val="0"/>
          <c:tx>
            <c:v>AggxDiff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Loom98_AxDir_region2!$B$2:$B$99</c:f>
              <c:numCache>
                <c:formatCode>0.00</c:formatCode>
                <c:ptCount val="98"/>
                <c:pt idx="0">
                  <c:v>-0.67249999999999999</c:v>
                </c:pt>
                <c:pt idx="1">
                  <c:v>0.1925</c:v>
                </c:pt>
                <c:pt idx="2">
                  <c:v>-0.67249999999999999</c:v>
                </c:pt>
                <c:pt idx="3">
                  <c:v>0.52</c:v>
                </c:pt>
                <c:pt idx="4">
                  <c:v>1.0197000000000001</c:v>
                </c:pt>
                <c:pt idx="5">
                  <c:v>-0.67249999999999999</c:v>
                </c:pt>
                <c:pt idx="6">
                  <c:v>-0.67249999999999999</c:v>
                </c:pt>
                <c:pt idx="7">
                  <c:v>1.1580999999999999</c:v>
                </c:pt>
                <c:pt idx="8">
                  <c:v>0.91769999999999996</c:v>
                </c:pt>
                <c:pt idx="9">
                  <c:v>-0.67249999999999999</c:v>
                </c:pt>
                <c:pt idx="10">
                  <c:v>-0.67249999999999999</c:v>
                </c:pt>
                <c:pt idx="11">
                  <c:v>-0.67249999999999999</c:v>
                </c:pt>
                <c:pt idx="12">
                  <c:v>-0.67249999999999999</c:v>
                </c:pt>
                <c:pt idx="13">
                  <c:v>0.1925</c:v>
                </c:pt>
                <c:pt idx="14">
                  <c:v>-0.67249999999999999</c:v>
                </c:pt>
                <c:pt idx="15">
                  <c:v>-0.67249999999999999</c:v>
                </c:pt>
                <c:pt idx="16">
                  <c:v>1.9314</c:v>
                </c:pt>
                <c:pt idx="17">
                  <c:v>-0.67249999999999999</c:v>
                </c:pt>
                <c:pt idx="18">
                  <c:v>-0.67249999999999999</c:v>
                </c:pt>
                <c:pt idx="19">
                  <c:v>-0.67249999999999999</c:v>
                </c:pt>
                <c:pt idx="20">
                  <c:v>-0.67249999999999999</c:v>
                </c:pt>
                <c:pt idx="21">
                  <c:v>-0.67249999999999999</c:v>
                </c:pt>
                <c:pt idx="22">
                  <c:v>-0.67249999999999999</c:v>
                </c:pt>
                <c:pt idx="23">
                  <c:v>1.7281</c:v>
                </c:pt>
                <c:pt idx="24">
                  <c:v>-0.67249999999999999</c:v>
                </c:pt>
                <c:pt idx="25">
                  <c:v>0.80669999999999997</c:v>
                </c:pt>
                <c:pt idx="26">
                  <c:v>0.1925</c:v>
                </c:pt>
                <c:pt idx="27">
                  <c:v>2.4914000000000001</c:v>
                </c:pt>
                <c:pt idx="28">
                  <c:v>1.5783</c:v>
                </c:pt>
                <c:pt idx="29">
                  <c:v>0.91769999999999996</c:v>
                </c:pt>
                <c:pt idx="30">
                  <c:v>0.1925</c:v>
                </c:pt>
                <c:pt idx="31">
                  <c:v>0.91769999999999996</c:v>
                </c:pt>
                <c:pt idx="32">
                  <c:v>-0.67249999999999999</c:v>
                </c:pt>
                <c:pt idx="33">
                  <c:v>0.80669999999999997</c:v>
                </c:pt>
                <c:pt idx="34">
                  <c:v>0.1925</c:v>
                </c:pt>
                <c:pt idx="35">
                  <c:v>-0.67249999999999999</c:v>
                </c:pt>
                <c:pt idx="36">
                  <c:v>0.1925</c:v>
                </c:pt>
                <c:pt idx="37">
                  <c:v>-0.67249999999999999</c:v>
                </c:pt>
                <c:pt idx="38">
                  <c:v>-0.67249999999999999</c:v>
                </c:pt>
                <c:pt idx="39">
                  <c:v>0.80669999999999997</c:v>
                </c:pt>
                <c:pt idx="40">
                  <c:v>0.52</c:v>
                </c:pt>
                <c:pt idx="41">
                  <c:v>-0.67249999999999999</c:v>
                </c:pt>
                <c:pt idx="42">
                  <c:v>-0.67249999999999999</c:v>
                </c:pt>
                <c:pt idx="43">
                  <c:v>-0.67249999999999999</c:v>
                </c:pt>
                <c:pt idx="44">
                  <c:v>-0.67249999999999999</c:v>
                </c:pt>
                <c:pt idx="45">
                  <c:v>-0.67249999999999999</c:v>
                </c:pt>
                <c:pt idx="46">
                  <c:v>0.1925</c:v>
                </c:pt>
                <c:pt idx="47">
                  <c:v>-0.67249999999999999</c:v>
                </c:pt>
                <c:pt idx="48">
                  <c:v>-0.67249999999999999</c:v>
                </c:pt>
                <c:pt idx="49">
                  <c:v>0.52</c:v>
                </c:pt>
                <c:pt idx="50">
                  <c:v>-0.67249999999999999</c:v>
                </c:pt>
                <c:pt idx="51">
                  <c:v>-0.67249999999999999</c:v>
                </c:pt>
                <c:pt idx="52">
                  <c:v>0.1925</c:v>
                </c:pt>
                <c:pt idx="53">
                  <c:v>1.4573</c:v>
                </c:pt>
                <c:pt idx="54">
                  <c:v>-0.67249999999999999</c:v>
                </c:pt>
                <c:pt idx="55">
                  <c:v>-0.67249999999999999</c:v>
                </c:pt>
                <c:pt idx="56">
                  <c:v>-0.67249999999999999</c:v>
                </c:pt>
                <c:pt idx="57">
                  <c:v>0.1925</c:v>
                </c:pt>
                <c:pt idx="58">
                  <c:v>1.1580999999999999</c:v>
                </c:pt>
                <c:pt idx="59">
                  <c:v>-0.67249999999999999</c:v>
                </c:pt>
                <c:pt idx="60">
                  <c:v>1.4573</c:v>
                </c:pt>
                <c:pt idx="61">
                  <c:v>1.3545</c:v>
                </c:pt>
                <c:pt idx="62">
                  <c:v>2.1311</c:v>
                </c:pt>
                <c:pt idx="63">
                  <c:v>-0.67249999999999999</c:v>
                </c:pt>
                <c:pt idx="64">
                  <c:v>-0.67249999999999999</c:v>
                </c:pt>
                <c:pt idx="65">
                  <c:v>1.1580999999999999</c:v>
                </c:pt>
                <c:pt idx="66">
                  <c:v>-0.67249999999999999</c:v>
                </c:pt>
                <c:pt idx="67">
                  <c:v>0.70479999999999998</c:v>
                </c:pt>
                <c:pt idx="68">
                  <c:v>-0.67249999999999999</c:v>
                </c:pt>
                <c:pt idx="69">
                  <c:v>0.52</c:v>
                </c:pt>
                <c:pt idx="70">
                  <c:v>1.7281</c:v>
                </c:pt>
                <c:pt idx="71">
                  <c:v>-0.67249999999999999</c:v>
                </c:pt>
                <c:pt idx="72">
                  <c:v>-0.67249999999999999</c:v>
                </c:pt>
                <c:pt idx="73">
                  <c:v>-0.67249999999999999</c:v>
                </c:pt>
                <c:pt idx="74">
                  <c:v>-0.67249999999999999</c:v>
                </c:pt>
                <c:pt idx="75">
                  <c:v>0.1925</c:v>
                </c:pt>
                <c:pt idx="76">
                  <c:v>1.0197000000000001</c:v>
                </c:pt>
                <c:pt idx="77">
                  <c:v>0.52</c:v>
                </c:pt>
                <c:pt idx="78">
                  <c:v>0.70479999999999998</c:v>
                </c:pt>
                <c:pt idx="79">
                  <c:v>1.1580999999999999</c:v>
                </c:pt>
                <c:pt idx="80">
                  <c:v>0.1925</c:v>
                </c:pt>
                <c:pt idx="81">
                  <c:v>-0.67249999999999999</c:v>
                </c:pt>
                <c:pt idx="82">
                  <c:v>0.52</c:v>
                </c:pt>
                <c:pt idx="83">
                  <c:v>1.2931999999999999</c:v>
                </c:pt>
                <c:pt idx="84">
                  <c:v>-0.67249999999999999</c:v>
                </c:pt>
                <c:pt idx="85">
                  <c:v>0.1925</c:v>
                </c:pt>
                <c:pt idx="86">
                  <c:v>-0.67249999999999999</c:v>
                </c:pt>
                <c:pt idx="87">
                  <c:v>0.1925</c:v>
                </c:pt>
                <c:pt idx="88">
                  <c:v>0.52</c:v>
                </c:pt>
                <c:pt idx="89">
                  <c:v>-0.67249999999999999</c:v>
                </c:pt>
                <c:pt idx="90">
                  <c:v>-0.67249999999999999</c:v>
                </c:pt>
                <c:pt idx="91">
                  <c:v>-0.67249999999999999</c:v>
                </c:pt>
                <c:pt idx="92">
                  <c:v>0.52</c:v>
                </c:pt>
                <c:pt idx="93">
                  <c:v>0.1925</c:v>
                </c:pt>
                <c:pt idx="94">
                  <c:v>-0.67249999999999999</c:v>
                </c:pt>
                <c:pt idx="95">
                  <c:v>0.70479999999999998</c:v>
                </c:pt>
                <c:pt idx="96">
                  <c:v>0.1925</c:v>
                </c:pt>
                <c:pt idx="97">
                  <c:v>0.52</c:v>
                </c:pt>
              </c:numCache>
            </c:numRef>
          </c:xVal>
          <c:yVal>
            <c:numRef>
              <c:f>Loom98_AxDir_region2!$M$2:$M$99</c:f>
              <c:numCache>
                <c:formatCode>0.00</c:formatCode>
                <c:ptCount val="98"/>
                <c:pt idx="0">
                  <c:v>1.31462500000001E-3</c:v>
                </c:pt>
                <c:pt idx="1">
                  <c:v>2.0622717499999998E-2</c:v>
                </c:pt>
                <c:pt idx="2">
                  <c:v>-1.6208574999999999E-2</c:v>
                </c:pt>
                <c:pt idx="3">
                  <c:v>-3.1395850000000003E-2</c:v>
                </c:pt>
                <c:pt idx="4">
                  <c:v>-0.10669722500000001</c:v>
                </c:pt>
                <c:pt idx="5">
                  <c:v>0.13227088249999999</c:v>
                </c:pt>
                <c:pt idx="6">
                  <c:v>0.10886285</c:v>
                </c:pt>
                <c:pt idx="7">
                  <c:v>1.60897500000004E-3</c:v>
                </c:pt>
                <c:pt idx="8">
                  <c:v>-8.6230893750000003E-3</c:v>
                </c:pt>
                <c:pt idx="9">
                  <c:v>1.5112675000000001E-2</c:v>
                </c:pt>
                <c:pt idx="10">
                  <c:v>1.9443200000000001E-2</c:v>
                </c:pt>
                <c:pt idx="11">
                  <c:v>7.6813947499999993E-2</c:v>
                </c:pt>
                <c:pt idx="12">
                  <c:v>2.63000475E-2</c:v>
                </c:pt>
                <c:pt idx="13">
                  <c:v>-8.3862750000000003E-3</c:v>
                </c:pt>
                <c:pt idx="14">
                  <c:v>0.21734239999999999</c:v>
                </c:pt>
                <c:pt idx="15">
                  <c:v>1.4898425E-2</c:v>
                </c:pt>
                <c:pt idx="16">
                  <c:v>-5.6178150000000003E-2</c:v>
                </c:pt>
                <c:pt idx="17">
                  <c:v>-5.1557362500000002E-2</c:v>
                </c:pt>
                <c:pt idx="18">
                  <c:v>-3.4920297500000003E-2</c:v>
                </c:pt>
                <c:pt idx="19">
                  <c:v>7.1362540000000002E-2</c:v>
                </c:pt>
                <c:pt idx="20">
                  <c:v>-7.2119649999999993E-2</c:v>
                </c:pt>
                <c:pt idx="21">
                  <c:v>-3.7152857499999997E-2</c:v>
                </c:pt>
                <c:pt idx="22">
                  <c:v>-1.4709150000000001E-2</c:v>
                </c:pt>
                <c:pt idx="23">
                  <c:v>-3.8482500000000003E-2</c:v>
                </c:pt>
                <c:pt idx="24">
                  <c:v>-2.4340074999999999E-3</c:v>
                </c:pt>
                <c:pt idx="25">
                  <c:v>-0.1607835</c:v>
                </c:pt>
                <c:pt idx="26">
                  <c:v>-1.9199E-3</c:v>
                </c:pt>
                <c:pt idx="27">
                  <c:v>-4.1719355E-2</c:v>
                </c:pt>
                <c:pt idx="28">
                  <c:v>-0.113306275</c:v>
                </c:pt>
                <c:pt idx="29">
                  <c:v>-5.6109017499999997E-2</c:v>
                </c:pt>
                <c:pt idx="30">
                  <c:v>-2.9823775000000002E-3</c:v>
                </c:pt>
                <c:pt idx="31">
                  <c:v>-4.874175E-2</c:v>
                </c:pt>
                <c:pt idx="32">
                  <c:v>-3.3449649999999997E-2</c:v>
                </c:pt>
                <c:pt idx="33">
                  <c:v>-3.7787574999999997E-2</c:v>
                </c:pt>
                <c:pt idx="34">
                  <c:v>3.0605924999999999E-2</c:v>
                </c:pt>
                <c:pt idx="35">
                  <c:v>-8.4106349999999996E-2</c:v>
                </c:pt>
                <c:pt idx="36">
                  <c:v>0.18621422500000001</c:v>
                </c:pt>
                <c:pt idx="37">
                  <c:v>8.2326974999999997E-2</c:v>
                </c:pt>
                <c:pt idx="38">
                  <c:v>-2.29602E-2</c:v>
                </c:pt>
                <c:pt idx="39">
                  <c:v>5.89557E-2</c:v>
                </c:pt>
                <c:pt idx="40">
                  <c:v>-2.906135E-2</c:v>
                </c:pt>
                <c:pt idx="41">
                  <c:v>0.1679967275</c:v>
                </c:pt>
                <c:pt idx="42">
                  <c:v>3.8442474999999997E-2</c:v>
                </c:pt>
                <c:pt idx="43">
                  <c:v>-7.7026725000000004E-3</c:v>
                </c:pt>
                <c:pt idx="44">
                  <c:v>5.0364224999999999E-2</c:v>
                </c:pt>
                <c:pt idx="45">
                  <c:v>8.8865647500000006E-2</c:v>
                </c:pt>
                <c:pt idx="46">
                  <c:v>1.7518499999999999E-2</c:v>
                </c:pt>
                <c:pt idx="47">
                  <c:v>2.89518E-2</c:v>
                </c:pt>
                <c:pt idx="48">
                  <c:v>0.12863445000000001</c:v>
                </c:pt>
                <c:pt idx="49">
                  <c:v>6.2856325000000005E-2</c:v>
                </c:pt>
                <c:pt idx="50">
                  <c:v>-1.3274025E-2</c:v>
                </c:pt>
                <c:pt idx="51">
                  <c:v>7.2935125000000003E-2</c:v>
                </c:pt>
                <c:pt idx="52">
                  <c:v>4.2142000000000004E-3</c:v>
                </c:pt>
                <c:pt idx="53">
                  <c:v>-0.235050175</c:v>
                </c:pt>
                <c:pt idx="54">
                  <c:v>-6.1145624999999803E-3</c:v>
                </c:pt>
                <c:pt idx="55">
                  <c:v>-1.2324725E-2</c:v>
                </c:pt>
                <c:pt idx="56">
                  <c:v>-4.1287600000000001E-2</c:v>
                </c:pt>
                <c:pt idx="57">
                  <c:v>1.7396519999999999E-2</c:v>
                </c:pt>
                <c:pt idx="58">
                  <c:v>1.22118325E-2</c:v>
                </c:pt>
                <c:pt idx="59">
                  <c:v>1.331440205E-2</c:v>
                </c:pt>
                <c:pt idx="60">
                  <c:v>-9.1116000000000096E-3</c:v>
                </c:pt>
                <c:pt idx="61">
                  <c:v>-1.6898616849999999E-2</c:v>
                </c:pt>
                <c:pt idx="62">
                  <c:v>-1.1775374999999999E-2</c:v>
                </c:pt>
                <c:pt idx="63">
                  <c:v>-2.5327974999999999E-2</c:v>
                </c:pt>
                <c:pt idx="64">
                  <c:v>-1.83283775E-2</c:v>
                </c:pt>
                <c:pt idx="65">
                  <c:v>-1.6333249999999999E-3</c:v>
                </c:pt>
                <c:pt idx="66">
                  <c:v>5.7108917500000002E-2</c:v>
                </c:pt>
                <c:pt idx="67">
                  <c:v>-1.457255E-2</c:v>
                </c:pt>
                <c:pt idx="68">
                  <c:v>7.2376250000000001E-3</c:v>
                </c:pt>
                <c:pt idx="69">
                  <c:v>-2.6373424999999999E-2</c:v>
                </c:pt>
                <c:pt idx="70">
                  <c:v>-0.26991327925000003</c:v>
                </c:pt>
                <c:pt idx="71">
                  <c:v>-9.2528992500000004E-2</c:v>
                </c:pt>
                <c:pt idx="72">
                  <c:v>2.21675E-3</c:v>
                </c:pt>
                <c:pt idx="73">
                  <c:v>5.0295874999999997E-2</c:v>
                </c:pt>
                <c:pt idx="74">
                  <c:v>9.3670774999999998E-2</c:v>
                </c:pt>
                <c:pt idx="75">
                  <c:v>9.8547125000000204E-3</c:v>
                </c:pt>
                <c:pt idx="76">
                  <c:v>-2.929315E-2</c:v>
                </c:pt>
                <c:pt idx="77">
                  <c:v>-6.5676250000000005E-2</c:v>
                </c:pt>
                <c:pt idx="78">
                  <c:v>8.9719375000000094E-3</c:v>
                </c:pt>
                <c:pt idx="79">
                  <c:v>-6.2466400749999998E-2</c:v>
                </c:pt>
                <c:pt idx="80">
                  <c:v>3.6491025000000003E-2</c:v>
                </c:pt>
                <c:pt idx="81">
                  <c:v>-8.0691150000000003E-2</c:v>
                </c:pt>
                <c:pt idx="82">
                  <c:v>-0.115884075</c:v>
                </c:pt>
                <c:pt idx="83">
                  <c:v>-0.191957075</c:v>
                </c:pt>
                <c:pt idx="84">
                  <c:v>9.8498900000000104E-3</c:v>
                </c:pt>
                <c:pt idx="85">
                  <c:v>-1.8966051750000001E-2</c:v>
                </c:pt>
                <c:pt idx="86">
                  <c:v>1.17091235E-2</c:v>
                </c:pt>
                <c:pt idx="87">
                  <c:v>-7.5652424999999995E-2</c:v>
                </c:pt>
                <c:pt idx="88">
                  <c:v>8.0417025000000003E-2</c:v>
                </c:pt>
                <c:pt idx="89">
                  <c:v>4.3188450000000003E-2</c:v>
                </c:pt>
                <c:pt idx="90">
                  <c:v>1.7839750000000001E-2</c:v>
                </c:pt>
                <c:pt idx="91">
                  <c:v>4.9225625000000103E-3</c:v>
                </c:pt>
                <c:pt idx="92">
                  <c:v>3.9020249999999999E-3</c:v>
                </c:pt>
                <c:pt idx="93">
                  <c:v>-7.8266499999999992E-3</c:v>
                </c:pt>
                <c:pt idx="94">
                  <c:v>8.6682424999999994E-2</c:v>
                </c:pt>
                <c:pt idx="95">
                  <c:v>-3.6125774999999999E-2</c:v>
                </c:pt>
                <c:pt idx="96">
                  <c:v>-4.9969250000000097E-3</c:v>
                </c:pt>
                <c:pt idx="97">
                  <c:v>-7.5308349999999996E-2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AB-444A-A35F-5ED3C8D38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658576"/>
        <c:axId val="196662336"/>
      </c:scatterChart>
      <c:valAx>
        <c:axId val="196658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DIFF BOLD App-Rec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62336"/>
        <c:crosses val="autoZero"/>
        <c:crossBetween val="midCat"/>
      </c:valAx>
      <c:valAx>
        <c:axId val="19666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Aggression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58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250778827997136E-2"/>
          <c:y val="3.2330353128751328E-2"/>
          <c:w val="0.81064997398565919"/>
          <c:h val="0.7880949401409918"/>
        </c:manualLayout>
      </c:layout>
      <c:scatterChart>
        <c:scatterStyle val="lineMarker"/>
        <c:varyColors val="0"/>
        <c:ser>
          <c:idx val="0"/>
          <c:order val="0"/>
          <c:tx>
            <c:v>AggxDiff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Loom98_AxDir_region1!$B$2:$B$99</c:f>
              <c:numCache>
                <c:formatCode>0.00</c:formatCode>
                <c:ptCount val="98"/>
                <c:pt idx="0">
                  <c:v>-0.67249999999999999</c:v>
                </c:pt>
                <c:pt idx="1">
                  <c:v>0.1925</c:v>
                </c:pt>
                <c:pt idx="2">
                  <c:v>-0.67249999999999999</c:v>
                </c:pt>
                <c:pt idx="3">
                  <c:v>0.52</c:v>
                </c:pt>
                <c:pt idx="4">
                  <c:v>1.0197000000000001</c:v>
                </c:pt>
                <c:pt idx="5">
                  <c:v>-0.67249999999999999</c:v>
                </c:pt>
                <c:pt idx="6">
                  <c:v>-0.67249999999999999</c:v>
                </c:pt>
                <c:pt idx="7">
                  <c:v>1.1580999999999999</c:v>
                </c:pt>
                <c:pt idx="8">
                  <c:v>0.91769999999999996</c:v>
                </c:pt>
                <c:pt idx="9">
                  <c:v>-0.67249999999999999</c:v>
                </c:pt>
                <c:pt idx="10">
                  <c:v>-0.67249999999999999</c:v>
                </c:pt>
                <c:pt idx="11">
                  <c:v>-0.67249999999999999</c:v>
                </c:pt>
                <c:pt idx="12">
                  <c:v>-0.67249999999999999</c:v>
                </c:pt>
                <c:pt idx="13">
                  <c:v>0.1925</c:v>
                </c:pt>
                <c:pt idx="14">
                  <c:v>-0.67249999999999999</c:v>
                </c:pt>
                <c:pt idx="15">
                  <c:v>-0.67249999999999999</c:v>
                </c:pt>
                <c:pt idx="16">
                  <c:v>1.9314</c:v>
                </c:pt>
                <c:pt idx="17">
                  <c:v>-0.67249999999999999</c:v>
                </c:pt>
                <c:pt idx="18">
                  <c:v>-0.67249999999999999</c:v>
                </c:pt>
                <c:pt idx="19">
                  <c:v>-0.67249999999999999</c:v>
                </c:pt>
                <c:pt idx="20">
                  <c:v>-0.67249999999999999</c:v>
                </c:pt>
                <c:pt idx="21">
                  <c:v>-0.67249999999999999</c:v>
                </c:pt>
                <c:pt idx="22">
                  <c:v>-0.67249999999999999</c:v>
                </c:pt>
                <c:pt idx="23">
                  <c:v>1.7281</c:v>
                </c:pt>
                <c:pt idx="24">
                  <c:v>-0.67249999999999999</c:v>
                </c:pt>
                <c:pt idx="25">
                  <c:v>0.80669999999999997</c:v>
                </c:pt>
                <c:pt idx="26">
                  <c:v>0.1925</c:v>
                </c:pt>
                <c:pt idx="27">
                  <c:v>2.4914000000000001</c:v>
                </c:pt>
                <c:pt idx="28">
                  <c:v>1.5783</c:v>
                </c:pt>
                <c:pt idx="29">
                  <c:v>0.91769999999999996</c:v>
                </c:pt>
                <c:pt idx="30">
                  <c:v>0.1925</c:v>
                </c:pt>
                <c:pt idx="31">
                  <c:v>0.91769999999999996</c:v>
                </c:pt>
                <c:pt idx="32">
                  <c:v>-0.67249999999999999</c:v>
                </c:pt>
                <c:pt idx="33">
                  <c:v>0.80669999999999997</c:v>
                </c:pt>
                <c:pt idx="34">
                  <c:v>0.1925</c:v>
                </c:pt>
                <c:pt idx="35">
                  <c:v>-0.67249999999999999</c:v>
                </c:pt>
                <c:pt idx="36">
                  <c:v>0.1925</c:v>
                </c:pt>
                <c:pt idx="37">
                  <c:v>-0.67249999999999999</c:v>
                </c:pt>
                <c:pt idx="38">
                  <c:v>-0.67249999999999999</c:v>
                </c:pt>
                <c:pt idx="39">
                  <c:v>0.80669999999999997</c:v>
                </c:pt>
                <c:pt idx="40">
                  <c:v>0.52</c:v>
                </c:pt>
                <c:pt idx="41">
                  <c:v>-0.67249999999999999</c:v>
                </c:pt>
                <c:pt idx="42">
                  <c:v>-0.67249999999999999</c:v>
                </c:pt>
                <c:pt idx="43">
                  <c:v>-0.67249999999999999</c:v>
                </c:pt>
                <c:pt idx="44">
                  <c:v>-0.67249999999999999</c:v>
                </c:pt>
                <c:pt idx="45">
                  <c:v>-0.67249999999999999</c:v>
                </c:pt>
                <c:pt idx="46">
                  <c:v>0.1925</c:v>
                </c:pt>
                <c:pt idx="47">
                  <c:v>-0.67249999999999999</c:v>
                </c:pt>
                <c:pt idx="48">
                  <c:v>-0.67249999999999999</c:v>
                </c:pt>
                <c:pt idx="49">
                  <c:v>0.52</c:v>
                </c:pt>
                <c:pt idx="50">
                  <c:v>-0.67249999999999999</c:v>
                </c:pt>
                <c:pt idx="51">
                  <c:v>-0.67249999999999999</c:v>
                </c:pt>
                <c:pt idx="52">
                  <c:v>0.1925</c:v>
                </c:pt>
                <c:pt idx="53">
                  <c:v>1.4573</c:v>
                </c:pt>
                <c:pt idx="54">
                  <c:v>-0.67249999999999999</c:v>
                </c:pt>
                <c:pt idx="55">
                  <c:v>-0.67249999999999999</c:v>
                </c:pt>
                <c:pt idx="56">
                  <c:v>-0.67249999999999999</c:v>
                </c:pt>
                <c:pt idx="57">
                  <c:v>0.1925</c:v>
                </c:pt>
                <c:pt idx="58">
                  <c:v>1.1580999999999999</c:v>
                </c:pt>
                <c:pt idx="59">
                  <c:v>-0.67249999999999999</c:v>
                </c:pt>
                <c:pt idx="60">
                  <c:v>1.4573</c:v>
                </c:pt>
                <c:pt idx="61">
                  <c:v>1.3545</c:v>
                </c:pt>
                <c:pt idx="62">
                  <c:v>2.1311</c:v>
                </c:pt>
                <c:pt idx="63">
                  <c:v>-0.67249999999999999</c:v>
                </c:pt>
                <c:pt idx="64">
                  <c:v>-0.67249999999999999</c:v>
                </c:pt>
                <c:pt idx="65">
                  <c:v>1.1580999999999999</c:v>
                </c:pt>
                <c:pt idx="66">
                  <c:v>-0.67249999999999999</c:v>
                </c:pt>
                <c:pt idx="67">
                  <c:v>0.70479999999999998</c:v>
                </c:pt>
                <c:pt idx="68">
                  <c:v>-0.67249999999999999</c:v>
                </c:pt>
                <c:pt idx="69">
                  <c:v>0.52</c:v>
                </c:pt>
                <c:pt idx="70">
                  <c:v>1.7281</c:v>
                </c:pt>
                <c:pt idx="71">
                  <c:v>-0.67249999999999999</c:v>
                </c:pt>
                <c:pt idx="72">
                  <c:v>-0.67249999999999999</c:v>
                </c:pt>
                <c:pt idx="73">
                  <c:v>-0.67249999999999999</c:v>
                </c:pt>
                <c:pt idx="74">
                  <c:v>-0.67249999999999999</c:v>
                </c:pt>
                <c:pt idx="75">
                  <c:v>0.1925</c:v>
                </c:pt>
                <c:pt idx="76">
                  <c:v>1.0197000000000001</c:v>
                </c:pt>
                <c:pt idx="77">
                  <c:v>0.52</c:v>
                </c:pt>
                <c:pt idx="78">
                  <c:v>0.70479999999999998</c:v>
                </c:pt>
                <c:pt idx="79">
                  <c:v>1.1580999999999999</c:v>
                </c:pt>
                <c:pt idx="80">
                  <c:v>0.1925</c:v>
                </c:pt>
                <c:pt idx="81">
                  <c:v>-0.67249999999999999</c:v>
                </c:pt>
                <c:pt idx="82">
                  <c:v>0.52</c:v>
                </c:pt>
                <c:pt idx="83">
                  <c:v>1.2931999999999999</c:v>
                </c:pt>
                <c:pt idx="84">
                  <c:v>-0.67249999999999999</c:v>
                </c:pt>
                <c:pt idx="85">
                  <c:v>0.1925</c:v>
                </c:pt>
                <c:pt idx="86">
                  <c:v>-0.67249999999999999</c:v>
                </c:pt>
                <c:pt idx="87">
                  <c:v>0.1925</c:v>
                </c:pt>
                <c:pt idx="88">
                  <c:v>0.52</c:v>
                </c:pt>
                <c:pt idx="89">
                  <c:v>-0.67249999999999999</c:v>
                </c:pt>
                <c:pt idx="90">
                  <c:v>-0.67249999999999999</c:v>
                </c:pt>
                <c:pt idx="91">
                  <c:v>-0.67249999999999999</c:v>
                </c:pt>
                <c:pt idx="92">
                  <c:v>0.52</c:v>
                </c:pt>
                <c:pt idx="93">
                  <c:v>0.1925</c:v>
                </c:pt>
                <c:pt idx="94">
                  <c:v>-0.67249999999999999</c:v>
                </c:pt>
                <c:pt idx="95">
                  <c:v>0.70479999999999998</c:v>
                </c:pt>
                <c:pt idx="96">
                  <c:v>0.1925</c:v>
                </c:pt>
                <c:pt idx="97">
                  <c:v>0.52</c:v>
                </c:pt>
              </c:numCache>
            </c:numRef>
          </c:xVal>
          <c:yVal>
            <c:numRef>
              <c:f>Loom98_AxDir_region1!$M$2:$M$99</c:f>
              <c:numCache>
                <c:formatCode>0.00</c:formatCode>
                <c:ptCount val="98"/>
                <c:pt idx="0">
                  <c:v>-2.0335599999999999E-2</c:v>
                </c:pt>
                <c:pt idx="1">
                  <c:v>4.3949510749999997E-2</c:v>
                </c:pt>
                <c:pt idx="2">
                  <c:v>-0.12125614999999999</c:v>
                </c:pt>
                <c:pt idx="3">
                  <c:v>-2.3691074999999999E-2</c:v>
                </c:pt>
                <c:pt idx="4">
                  <c:v>-9.4381800000000002E-2</c:v>
                </c:pt>
                <c:pt idx="5">
                  <c:v>1.4897374999999999E-2</c:v>
                </c:pt>
                <c:pt idx="6">
                  <c:v>0.16857790750000001</c:v>
                </c:pt>
                <c:pt idx="7">
                  <c:v>-4.7637817499999999E-2</c:v>
                </c:pt>
                <c:pt idx="8">
                  <c:v>1.9626424999999999E-2</c:v>
                </c:pt>
                <c:pt idx="9">
                  <c:v>-3.1273124999999999E-2</c:v>
                </c:pt>
                <c:pt idx="10">
                  <c:v>8.2108249999999995E-4</c:v>
                </c:pt>
                <c:pt idx="11">
                  <c:v>4.1422750000000001E-2</c:v>
                </c:pt>
                <c:pt idx="12">
                  <c:v>2.6207017499999999E-2</c:v>
                </c:pt>
                <c:pt idx="13">
                  <c:v>-1.9733400000000002E-2</c:v>
                </c:pt>
                <c:pt idx="14">
                  <c:v>0.1060837</c:v>
                </c:pt>
                <c:pt idx="15">
                  <c:v>-4.4287399999999998E-2</c:v>
                </c:pt>
                <c:pt idx="16">
                  <c:v>-7.8743507500000004E-2</c:v>
                </c:pt>
                <c:pt idx="17">
                  <c:v>-5.5866075000000001E-2</c:v>
                </c:pt>
                <c:pt idx="18">
                  <c:v>9.3638000000000002E-3</c:v>
                </c:pt>
                <c:pt idx="19">
                  <c:v>5.2232229999999998E-2</c:v>
                </c:pt>
                <c:pt idx="20">
                  <c:v>7.0826999999999999E-3</c:v>
                </c:pt>
                <c:pt idx="21">
                  <c:v>-3.1077500000000001E-2</c:v>
                </c:pt>
                <c:pt idx="22">
                  <c:v>-3.4199062500000002E-2</c:v>
                </c:pt>
                <c:pt idx="23">
                  <c:v>-0.10334335</c:v>
                </c:pt>
                <c:pt idx="24">
                  <c:v>4.0093882499999997E-2</c:v>
                </c:pt>
                <c:pt idx="25">
                  <c:v>-0.117146025</c:v>
                </c:pt>
                <c:pt idx="26">
                  <c:v>-8.5728250000000096E-3</c:v>
                </c:pt>
                <c:pt idx="27">
                  <c:v>-1.3841575E-2</c:v>
                </c:pt>
                <c:pt idx="28">
                  <c:v>-0.13506562999999999</c:v>
                </c:pt>
                <c:pt idx="29">
                  <c:v>-6.6411974999999998E-2</c:v>
                </c:pt>
                <c:pt idx="30">
                  <c:v>9.3733549999999999E-3</c:v>
                </c:pt>
                <c:pt idx="31">
                  <c:v>-5.2003250000000001E-2</c:v>
                </c:pt>
                <c:pt idx="32">
                  <c:v>8.8963500000000008E-3</c:v>
                </c:pt>
                <c:pt idx="33">
                  <c:v>-6.5650735000000002E-2</c:v>
                </c:pt>
                <c:pt idx="34">
                  <c:v>-1.955865E-2</c:v>
                </c:pt>
                <c:pt idx="35">
                  <c:v>-3.7091427500000003E-2</c:v>
                </c:pt>
                <c:pt idx="36">
                  <c:v>7.2827774999999997E-2</c:v>
                </c:pt>
                <c:pt idx="37">
                  <c:v>2.9396255749999999E-2</c:v>
                </c:pt>
                <c:pt idx="38">
                  <c:v>-5.4633115000000003E-2</c:v>
                </c:pt>
                <c:pt idx="39">
                  <c:v>-5.0448250000000002E-3</c:v>
                </c:pt>
                <c:pt idx="40">
                  <c:v>3.7097125000000002E-2</c:v>
                </c:pt>
                <c:pt idx="41">
                  <c:v>0.1765228925</c:v>
                </c:pt>
                <c:pt idx="42">
                  <c:v>-2.6144725000000001E-2</c:v>
                </c:pt>
                <c:pt idx="43">
                  <c:v>-2.4014500000000001E-2</c:v>
                </c:pt>
                <c:pt idx="44">
                  <c:v>-4.3274999999999997E-4</c:v>
                </c:pt>
                <c:pt idx="45">
                  <c:v>2.4153299999999999E-2</c:v>
                </c:pt>
                <c:pt idx="46">
                  <c:v>-6.8249525000000005E-2</c:v>
                </c:pt>
                <c:pt idx="47">
                  <c:v>-6.7244150000000001E-3</c:v>
                </c:pt>
                <c:pt idx="48">
                  <c:v>9.4056774999999995E-2</c:v>
                </c:pt>
                <c:pt idx="49">
                  <c:v>-3.4240804999999999E-2</c:v>
                </c:pt>
                <c:pt idx="50">
                  <c:v>4.329583E-2</c:v>
                </c:pt>
                <c:pt idx="51">
                  <c:v>-5.1867324999999999E-2</c:v>
                </c:pt>
                <c:pt idx="52">
                  <c:v>2.7860925000000002E-3</c:v>
                </c:pt>
                <c:pt idx="53">
                  <c:v>-1.6407350000000001E-2</c:v>
                </c:pt>
                <c:pt idx="54">
                  <c:v>-4.0756522500000003E-2</c:v>
                </c:pt>
                <c:pt idx="55">
                  <c:v>-4.3299274999999998E-2</c:v>
                </c:pt>
                <c:pt idx="56">
                  <c:v>-1.19724225E-2</c:v>
                </c:pt>
                <c:pt idx="57">
                  <c:v>-1.9668524999999999E-2</c:v>
                </c:pt>
                <c:pt idx="58">
                  <c:v>-6.5523700000000004E-2</c:v>
                </c:pt>
                <c:pt idx="59">
                  <c:v>-3.2412524999999998E-2</c:v>
                </c:pt>
                <c:pt idx="60">
                  <c:v>-7.0897672499999995E-2</c:v>
                </c:pt>
                <c:pt idx="61">
                  <c:v>-3.1954400000000001E-2</c:v>
                </c:pt>
                <c:pt idx="62">
                  <c:v>-0.12013742500000001</c:v>
                </c:pt>
                <c:pt idx="63">
                  <c:v>-2.7055999999999998E-3</c:v>
                </c:pt>
                <c:pt idx="64">
                  <c:v>2.2240800000000002E-2</c:v>
                </c:pt>
                <c:pt idx="65">
                  <c:v>-5.2208400000000002E-2</c:v>
                </c:pt>
                <c:pt idx="66">
                  <c:v>4.3808862499999997E-2</c:v>
                </c:pt>
                <c:pt idx="67">
                  <c:v>1.392444625E-2</c:v>
                </c:pt>
                <c:pt idx="68">
                  <c:v>1.7344724999999998E-2</c:v>
                </c:pt>
                <c:pt idx="69">
                  <c:v>1.0754659999999999E-2</c:v>
                </c:pt>
                <c:pt idx="70">
                  <c:v>-0.220213875</c:v>
                </c:pt>
                <c:pt idx="71">
                  <c:v>-4.8940325E-2</c:v>
                </c:pt>
                <c:pt idx="72">
                  <c:v>-2.0308730000000001E-2</c:v>
                </c:pt>
                <c:pt idx="73">
                  <c:v>0.11453376999999999</c:v>
                </c:pt>
                <c:pt idx="74">
                  <c:v>0.16558705000000001</c:v>
                </c:pt>
                <c:pt idx="75">
                  <c:v>1.480685E-2</c:v>
                </c:pt>
                <c:pt idx="76">
                  <c:v>-9.8645700000000003E-2</c:v>
                </c:pt>
                <c:pt idx="77">
                  <c:v>-8.8869937499999996E-2</c:v>
                </c:pt>
                <c:pt idx="78">
                  <c:v>-3.2385780000000003E-2</c:v>
                </c:pt>
                <c:pt idx="79">
                  <c:v>-3.3163674999999997E-2</c:v>
                </c:pt>
                <c:pt idx="80">
                  <c:v>-4.31237025E-2</c:v>
                </c:pt>
                <c:pt idx="81">
                  <c:v>-2.7639569999999999E-2</c:v>
                </c:pt>
                <c:pt idx="82">
                  <c:v>-2.3046022499999999E-2</c:v>
                </c:pt>
                <c:pt idx="83">
                  <c:v>-0.13914457499999999</c:v>
                </c:pt>
                <c:pt idx="84">
                  <c:v>1.5042925E-2</c:v>
                </c:pt>
                <c:pt idx="85">
                  <c:v>2.3497622499999999E-2</c:v>
                </c:pt>
                <c:pt idx="86">
                  <c:v>3.03561E-2</c:v>
                </c:pt>
                <c:pt idx="87">
                  <c:v>-0.105321625</c:v>
                </c:pt>
                <c:pt idx="88">
                  <c:v>1.0432449999999999E-2</c:v>
                </c:pt>
                <c:pt idx="89">
                  <c:v>-3.2480250000000002E-2</c:v>
                </c:pt>
                <c:pt idx="90">
                  <c:v>5.7355225000000003E-2</c:v>
                </c:pt>
                <c:pt idx="91">
                  <c:v>2.5919000000000001E-2</c:v>
                </c:pt>
                <c:pt idx="92">
                  <c:v>-2.6843622500000001E-2</c:v>
                </c:pt>
                <c:pt idx="93">
                  <c:v>2.1842000000000999E-4</c:v>
                </c:pt>
                <c:pt idx="94">
                  <c:v>0.137047375</c:v>
                </c:pt>
                <c:pt idx="95">
                  <c:v>-0.11611827500000001</c:v>
                </c:pt>
                <c:pt idx="96">
                  <c:v>-1.7671375E-2</c:v>
                </c:pt>
                <c:pt idx="97">
                  <c:v>-1.1644575000000001E-2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6C-436C-BCF1-54A53227D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64816"/>
        <c:axId val="13567296"/>
      </c:scatterChart>
      <c:valAx>
        <c:axId val="1356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7296"/>
        <c:crosses val="autoZero"/>
        <c:crossBetween val="midCat"/>
      </c:valAx>
      <c:valAx>
        <c:axId val="1356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Aggression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Sheet1!$A$3:$A$118</c:f>
              <c:numCache>
                <c:formatCode>General</c:formatCode>
                <c:ptCount val="116"/>
                <c:pt idx="0">
                  <c:v>-0.94</c:v>
                </c:pt>
                <c:pt idx="1">
                  <c:v>0.14000000000000001</c:v>
                </c:pt>
                <c:pt idx="2">
                  <c:v>-0.26</c:v>
                </c:pt>
                <c:pt idx="3">
                  <c:v>-0.94</c:v>
                </c:pt>
                <c:pt idx="4">
                  <c:v>-0.94</c:v>
                </c:pt>
                <c:pt idx="5">
                  <c:v>-1.51</c:v>
                </c:pt>
                <c:pt idx="6">
                  <c:v>-1.51</c:v>
                </c:pt>
                <c:pt idx="7">
                  <c:v>-1.51</c:v>
                </c:pt>
                <c:pt idx="8">
                  <c:v>-0.69</c:v>
                </c:pt>
                <c:pt idx="9">
                  <c:v>-0.26</c:v>
                </c:pt>
                <c:pt idx="10">
                  <c:v>-1.51</c:v>
                </c:pt>
                <c:pt idx="11">
                  <c:v>-1.51</c:v>
                </c:pt>
                <c:pt idx="12">
                  <c:v>-0.69</c:v>
                </c:pt>
                <c:pt idx="13">
                  <c:v>-0.48</c:v>
                </c:pt>
                <c:pt idx="14">
                  <c:v>0.62</c:v>
                </c:pt>
                <c:pt idx="15">
                  <c:v>-1.1100000000000001</c:v>
                </c:pt>
                <c:pt idx="16">
                  <c:v>0.08</c:v>
                </c:pt>
                <c:pt idx="17">
                  <c:v>-1.51</c:v>
                </c:pt>
                <c:pt idx="18">
                  <c:v>-0.05</c:v>
                </c:pt>
                <c:pt idx="19">
                  <c:v>-1.51</c:v>
                </c:pt>
                <c:pt idx="20">
                  <c:v>-0.05</c:v>
                </c:pt>
                <c:pt idx="21">
                  <c:v>-0.26</c:v>
                </c:pt>
                <c:pt idx="22">
                  <c:v>-1.51</c:v>
                </c:pt>
                <c:pt idx="23">
                  <c:v>-0.05</c:v>
                </c:pt>
                <c:pt idx="24">
                  <c:v>0.33</c:v>
                </c:pt>
                <c:pt idx="25">
                  <c:v>-1.51</c:v>
                </c:pt>
                <c:pt idx="26">
                  <c:v>-1.51</c:v>
                </c:pt>
                <c:pt idx="27">
                  <c:v>-1.51</c:v>
                </c:pt>
                <c:pt idx="28">
                  <c:v>-0.05</c:v>
                </c:pt>
                <c:pt idx="29">
                  <c:v>-0.26</c:v>
                </c:pt>
                <c:pt idx="30">
                  <c:v>-0.26</c:v>
                </c:pt>
                <c:pt idx="31">
                  <c:v>-0.26</c:v>
                </c:pt>
                <c:pt idx="32">
                  <c:v>1.58</c:v>
                </c:pt>
                <c:pt idx="33">
                  <c:v>-0.26</c:v>
                </c:pt>
                <c:pt idx="34">
                  <c:v>0.23</c:v>
                </c:pt>
                <c:pt idx="35">
                  <c:v>-0.94</c:v>
                </c:pt>
                <c:pt idx="36">
                  <c:v>-1.51</c:v>
                </c:pt>
                <c:pt idx="37">
                  <c:v>0.47</c:v>
                </c:pt>
                <c:pt idx="38">
                  <c:v>-0.48</c:v>
                </c:pt>
                <c:pt idx="39">
                  <c:v>-1.51</c:v>
                </c:pt>
                <c:pt idx="40">
                  <c:v>-0.94</c:v>
                </c:pt>
                <c:pt idx="41">
                  <c:v>1.07</c:v>
                </c:pt>
                <c:pt idx="42">
                  <c:v>-1.51</c:v>
                </c:pt>
                <c:pt idx="43">
                  <c:v>0.91</c:v>
                </c:pt>
                <c:pt idx="44">
                  <c:v>2.2000000000000002</c:v>
                </c:pt>
                <c:pt idx="45">
                  <c:v>0.86</c:v>
                </c:pt>
                <c:pt idx="46">
                  <c:v>-0.48</c:v>
                </c:pt>
                <c:pt idx="47">
                  <c:v>0.53</c:v>
                </c:pt>
                <c:pt idx="48">
                  <c:v>0.57999999999999996</c:v>
                </c:pt>
                <c:pt idx="49">
                  <c:v>0.91</c:v>
                </c:pt>
                <c:pt idx="50">
                  <c:v>1.45</c:v>
                </c:pt>
                <c:pt idx="51">
                  <c:v>1.86</c:v>
                </c:pt>
                <c:pt idx="52">
                  <c:v>1.66</c:v>
                </c:pt>
                <c:pt idx="53">
                  <c:v>0.23</c:v>
                </c:pt>
                <c:pt idx="54">
                  <c:v>2.5499999999999998</c:v>
                </c:pt>
                <c:pt idx="55">
                  <c:v>0.23</c:v>
                </c:pt>
                <c:pt idx="56">
                  <c:v>-0.26</c:v>
                </c:pt>
                <c:pt idx="57">
                  <c:v>0.96</c:v>
                </c:pt>
                <c:pt idx="58">
                  <c:v>0.33</c:v>
                </c:pt>
                <c:pt idx="59">
                  <c:v>-0.26</c:v>
                </c:pt>
                <c:pt idx="60">
                  <c:v>0.23</c:v>
                </c:pt>
                <c:pt idx="61">
                  <c:v>-0.48</c:v>
                </c:pt>
                <c:pt idx="62">
                  <c:v>1.19</c:v>
                </c:pt>
                <c:pt idx="63">
                  <c:v>0.62</c:v>
                </c:pt>
                <c:pt idx="64">
                  <c:v>0.8</c:v>
                </c:pt>
                <c:pt idx="65">
                  <c:v>1.01</c:v>
                </c:pt>
                <c:pt idx="66">
                  <c:v>-0.94</c:v>
                </c:pt>
                <c:pt idx="67">
                  <c:v>-0.94</c:v>
                </c:pt>
                <c:pt idx="68">
                  <c:v>0.14000000000000001</c:v>
                </c:pt>
                <c:pt idx="69">
                  <c:v>0.41</c:v>
                </c:pt>
                <c:pt idx="70">
                  <c:v>1.28</c:v>
                </c:pt>
                <c:pt idx="71">
                  <c:v>1.1100000000000001</c:v>
                </c:pt>
                <c:pt idx="72">
                  <c:v>-0.8</c:v>
                </c:pt>
                <c:pt idx="73">
                  <c:v>0.41</c:v>
                </c:pt>
                <c:pt idx="74">
                  <c:v>0.33</c:v>
                </c:pt>
                <c:pt idx="75">
                  <c:v>1.28</c:v>
                </c:pt>
                <c:pt idx="76">
                  <c:v>0.76</c:v>
                </c:pt>
                <c:pt idx="77">
                  <c:v>0.33</c:v>
                </c:pt>
                <c:pt idx="78">
                  <c:v>1.28</c:v>
                </c:pt>
                <c:pt idx="79">
                  <c:v>-0.69</c:v>
                </c:pt>
                <c:pt idx="80">
                  <c:v>-1.51</c:v>
                </c:pt>
                <c:pt idx="81">
                  <c:v>2</c:v>
                </c:pt>
                <c:pt idx="82">
                  <c:v>0.83</c:v>
                </c:pt>
                <c:pt idx="83">
                  <c:v>-0.26</c:v>
                </c:pt>
                <c:pt idx="84">
                  <c:v>0.08</c:v>
                </c:pt>
                <c:pt idx="85">
                  <c:v>0.47</c:v>
                </c:pt>
                <c:pt idx="86">
                  <c:v>-0.69</c:v>
                </c:pt>
                <c:pt idx="87">
                  <c:v>1.1499999999999999</c:v>
                </c:pt>
                <c:pt idx="88">
                  <c:v>0.08</c:v>
                </c:pt>
                <c:pt idx="89">
                  <c:v>0.67</c:v>
                </c:pt>
                <c:pt idx="90">
                  <c:v>-0.05</c:v>
                </c:pt>
                <c:pt idx="91">
                  <c:v>0.14000000000000001</c:v>
                </c:pt>
                <c:pt idx="92">
                  <c:v>-0.05</c:v>
                </c:pt>
                <c:pt idx="93">
                  <c:v>0.67</c:v>
                </c:pt>
                <c:pt idx="94">
                  <c:v>-0.48</c:v>
                </c:pt>
                <c:pt idx="95">
                  <c:v>-0.05</c:v>
                </c:pt>
                <c:pt idx="96">
                  <c:v>0.23</c:v>
                </c:pt>
                <c:pt idx="97">
                  <c:v>0.53</c:v>
                </c:pt>
                <c:pt idx="98">
                  <c:v>-0.94</c:v>
                </c:pt>
                <c:pt idx="99">
                  <c:v>-0.48</c:v>
                </c:pt>
                <c:pt idx="100">
                  <c:v>-0.05</c:v>
                </c:pt>
                <c:pt idx="101">
                  <c:v>-0.05</c:v>
                </c:pt>
                <c:pt idx="102">
                  <c:v>1.01</c:v>
                </c:pt>
                <c:pt idx="103">
                  <c:v>-0.48</c:v>
                </c:pt>
                <c:pt idx="104">
                  <c:v>0.53</c:v>
                </c:pt>
                <c:pt idx="105">
                  <c:v>-0.48</c:v>
                </c:pt>
                <c:pt idx="106">
                  <c:v>-0.69</c:v>
                </c:pt>
                <c:pt idx="107">
                  <c:v>-0.48</c:v>
                </c:pt>
                <c:pt idx="108">
                  <c:v>-0.69</c:v>
                </c:pt>
                <c:pt idx="109">
                  <c:v>0.71</c:v>
                </c:pt>
                <c:pt idx="110">
                  <c:v>0.41</c:v>
                </c:pt>
                <c:pt idx="111">
                  <c:v>1.51</c:v>
                </c:pt>
                <c:pt idx="112">
                  <c:v>-0.69</c:v>
                </c:pt>
                <c:pt idx="113">
                  <c:v>1.75</c:v>
                </c:pt>
                <c:pt idx="114">
                  <c:v>0.76</c:v>
                </c:pt>
                <c:pt idx="115">
                  <c:v>1.39</c:v>
                </c:pt>
              </c:numCache>
            </c:numRef>
          </c:xVal>
          <c:yVal>
            <c:numRef>
              <c:f>Sheet1!$B$3:$B$118</c:f>
              <c:numCache>
                <c:formatCode>General</c:formatCode>
                <c:ptCount val="116"/>
                <c:pt idx="0">
                  <c:v>0.12</c:v>
                </c:pt>
                <c:pt idx="1">
                  <c:v>-0.03</c:v>
                </c:pt>
                <c:pt idx="2">
                  <c:v>0.13</c:v>
                </c:pt>
                <c:pt idx="3">
                  <c:v>0.13</c:v>
                </c:pt>
                <c:pt idx="4">
                  <c:v>0.03</c:v>
                </c:pt>
                <c:pt idx="5">
                  <c:v>0.11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0.01</c:v>
                </c:pt>
                <c:pt idx="9">
                  <c:v>0</c:v>
                </c:pt>
                <c:pt idx="10">
                  <c:v>7.0000000000000007E-2</c:v>
                </c:pt>
                <c:pt idx="11">
                  <c:v>-0.08</c:v>
                </c:pt>
                <c:pt idx="12">
                  <c:v>0.12</c:v>
                </c:pt>
                <c:pt idx="13">
                  <c:v>-0.14000000000000001</c:v>
                </c:pt>
                <c:pt idx="14">
                  <c:v>-0.03</c:v>
                </c:pt>
                <c:pt idx="15">
                  <c:v>-0.02</c:v>
                </c:pt>
                <c:pt idx="16">
                  <c:v>0.1</c:v>
                </c:pt>
                <c:pt idx="17">
                  <c:v>-0.06</c:v>
                </c:pt>
                <c:pt idx="18">
                  <c:v>0.04</c:v>
                </c:pt>
                <c:pt idx="19">
                  <c:v>7.0000000000000007E-2</c:v>
                </c:pt>
                <c:pt idx="20">
                  <c:v>-0.21</c:v>
                </c:pt>
                <c:pt idx="21">
                  <c:v>0.1</c:v>
                </c:pt>
                <c:pt idx="22">
                  <c:v>0.06</c:v>
                </c:pt>
                <c:pt idx="23">
                  <c:v>-0.18</c:v>
                </c:pt>
                <c:pt idx="24">
                  <c:v>-0.02</c:v>
                </c:pt>
                <c:pt idx="25">
                  <c:v>-0.02</c:v>
                </c:pt>
                <c:pt idx="26">
                  <c:v>-0.02</c:v>
                </c:pt>
                <c:pt idx="27">
                  <c:v>0.11</c:v>
                </c:pt>
                <c:pt idx="28">
                  <c:v>0</c:v>
                </c:pt>
                <c:pt idx="29">
                  <c:v>-0.22</c:v>
                </c:pt>
                <c:pt idx="30">
                  <c:v>0.01</c:v>
                </c:pt>
                <c:pt idx="31">
                  <c:v>0.05</c:v>
                </c:pt>
                <c:pt idx="32">
                  <c:v>-0.03</c:v>
                </c:pt>
                <c:pt idx="33">
                  <c:v>-0.14000000000000001</c:v>
                </c:pt>
                <c:pt idx="34">
                  <c:v>-0.01</c:v>
                </c:pt>
                <c:pt idx="35">
                  <c:v>7.0000000000000007E-2</c:v>
                </c:pt>
                <c:pt idx="36">
                  <c:v>0.03</c:v>
                </c:pt>
                <c:pt idx="37">
                  <c:v>-0.08</c:v>
                </c:pt>
                <c:pt idx="38">
                  <c:v>0.04</c:v>
                </c:pt>
                <c:pt idx="39">
                  <c:v>0.05</c:v>
                </c:pt>
                <c:pt idx="40">
                  <c:v>-0.08</c:v>
                </c:pt>
                <c:pt idx="41">
                  <c:v>-0.04</c:v>
                </c:pt>
                <c:pt idx="42">
                  <c:v>-7.0000000000000007E-2</c:v>
                </c:pt>
                <c:pt idx="43">
                  <c:v>-0.28000000000000003</c:v>
                </c:pt>
                <c:pt idx="44">
                  <c:v>-0.05</c:v>
                </c:pt>
                <c:pt idx="45">
                  <c:v>-0.09</c:v>
                </c:pt>
                <c:pt idx="46">
                  <c:v>0.02</c:v>
                </c:pt>
                <c:pt idx="47">
                  <c:v>-0.01</c:v>
                </c:pt>
                <c:pt idx="48">
                  <c:v>-0.02</c:v>
                </c:pt>
                <c:pt idx="49">
                  <c:v>0.09</c:v>
                </c:pt>
                <c:pt idx="50">
                  <c:v>-0.05</c:v>
                </c:pt>
                <c:pt idx="51">
                  <c:v>-0.18</c:v>
                </c:pt>
                <c:pt idx="52">
                  <c:v>-0.05</c:v>
                </c:pt>
                <c:pt idx="53">
                  <c:v>0.01</c:v>
                </c:pt>
                <c:pt idx="54">
                  <c:v>-0.02</c:v>
                </c:pt>
                <c:pt idx="55">
                  <c:v>-0.1</c:v>
                </c:pt>
                <c:pt idx="56">
                  <c:v>-7.0000000000000007E-2</c:v>
                </c:pt>
                <c:pt idx="57">
                  <c:v>-7.0000000000000007E-2</c:v>
                </c:pt>
                <c:pt idx="58">
                  <c:v>0</c:v>
                </c:pt>
                <c:pt idx="59">
                  <c:v>-0.06</c:v>
                </c:pt>
                <c:pt idx="60">
                  <c:v>-0.04</c:v>
                </c:pt>
                <c:pt idx="61">
                  <c:v>-0.13</c:v>
                </c:pt>
                <c:pt idx="62">
                  <c:v>0.03</c:v>
                </c:pt>
                <c:pt idx="63">
                  <c:v>0.02</c:v>
                </c:pt>
                <c:pt idx="64">
                  <c:v>-7.0000000000000007E-2</c:v>
                </c:pt>
                <c:pt idx="65">
                  <c:v>0.01</c:v>
                </c:pt>
                <c:pt idx="66">
                  <c:v>0.04</c:v>
                </c:pt>
                <c:pt idx="67">
                  <c:v>-0.01</c:v>
                </c:pt>
                <c:pt idx="68">
                  <c:v>-0.13</c:v>
                </c:pt>
                <c:pt idx="69">
                  <c:v>-0.1</c:v>
                </c:pt>
                <c:pt idx="70">
                  <c:v>-0.06</c:v>
                </c:pt>
                <c:pt idx="71">
                  <c:v>-0.19</c:v>
                </c:pt>
                <c:pt idx="72">
                  <c:v>-0.09</c:v>
                </c:pt>
                <c:pt idx="73">
                  <c:v>0.12</c:v>
                </c:pt>
                <c:pt idx="74">
                  <c:v>0.12</c:v>
                </c:pt>
                <c:pt idx="75">
                  <c:v>-0.1</c:v>
                </c:pt>
                <c:pt idx="76">
                  <c:v>-0.12</c:v>
                </c:pt>
                <c:pt idx="77">
                  <c:v>-0.08</c:v>
                </c:pt>
                <c:pt idx="78">
                  <c:v>-0.19</c:v>
                </c:pt>
                <c:pt idx="79">
                  <c:v>0.01</c:v>
                </c:pt>
                <c:pt idx="80">
                  <c:v>0</c:v>
                </c:pt>
                <c:pt idx="81">
                  <c:v>-0.04</c:v>
                </c:pt>
                <c:pt idx="82">
                  <c:v>-0.17</c:v>
                </c:pt>
                <c:pt idx="83">
                  <c:v>0.09</c:v>
                </c:pt>
                <c:pt idx="84">
                  <c:v>-0.01</c:v>
                </c:pt>
                <c:pt idx="85">
                  <c:v>-0.15</c:v>
                </c:pt>
                <c:pt idx="86">
                  <c:v>0.01</c:v>
                </c:pt>
                <c:pt idx="87">
                  <c:v>-0.19</c:v>
                </c:pt>
                <c:pt idx="88">
                  <c:v>-0.27</c:v>
                </c:pt>
                <c:pt idx="89">
                  <c:v>-0.05</c:v>
                </c:pt>
                <c:pt idx="90">
                  <c:v>-0.15</c:v>
                </c:pt>
                <c:pt idx="91">
                  <c:v>0.02</c:v>
                </c:pt>
                <c:pt idx="92">
                  <c:v>0</c:v>
                </c:pt>
                <c:pt idx="93">
                  <c:v>-0.14000000000000001</c:v>
                </c:pt>
                <c:pt idx="94">
                  <c:v>0</c:v>
                </c:pt>
                <c:pt idx="95">
                  <c:v>0.11</c:v>
                </c:pt>
                <c:pt idx="96">
                  <c:v>-0.03</c:v>
                </c:pt>
                <c:pt idx="97">
                  <c:v>0.03</c:v>
                </c:pt>
                <c:pt idx="98">
                  <c:v>-0.19</c:v>
                </c:pt>
                <c:pt idx="99">
                  <c:v>-0.03</c:v>
                </c:pt>
                <c:pt idx="100">
                  <c:v>0.06</c:v>
                </c:pt>
                <c:pt idx="101">
                  <c:v>-0.04</c:v>
                </c:pt>
                <c:pt idx="102">
                  <c:v>0.01</c:v>
                </c:pt>
                <c:pt idx="103">
                  <c:v>-0.08</c:v>
                </c:pt>
                <c:pt idx="104">
                  <c:v>-0.11</c:v>
                </c:pt>
                <c:pt idx="105">
                  <c:v>-7.0000000000000007E-2</c:v>
                </c:pt>
                <c:pt idx="106">
                  <c:v>-0.05</c:v>
                </c:pt>
                <c:pt idx="107">
                  <c:v>0.05</c:v>
                </c:pt>
                <c:pt idx="108">
                  <c:v>-0.02</c:v>
                </c:pt>
                <c:pt idx="109">
                  <c:v>-0.06</c:v>
                </c:pt>
                <c:pt idx="110">
                  <c:v>0</c:v>
                </c:pt>
                <c:pt idx="111">
                  <c:v>-0.04</c:v>
                </c:pt>
                <c:pt idx="112">
                  <c:v>-0.06</c:v>
                </c:pt>
                <c:pt idx="113">
                  <c:v>0.01</c:v>
                </c:pt>
                <c:pt idx="114">
                  <c:v>-0.04</c:v>
                </c:pt>
                <c:pt idx="115">
                  <c:v>-0.26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6B-6745-8E79-49E2D231F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063344"/>
        <c:axId val="955065664"/>
      </c:scatterChart>
      <c:valAx>
        <c:axId val="9550633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065664"/>
        <c:crosses val="autoZero"/>
        <c:crossBetween val="midCat"/>
      </c:valAx>
      <c:valAx>
        <c:axId val="9550656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06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93538006128802E-2"/>
          <c:y val="5.3623254605285602E-2"/>
          <c:w val="0.89661961858403105"/>
          <c:h val="0.8927534907894290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Sheet1!$A$3:$A$118</c:f>
              <c:numCache>
                <c:formatCode>General</c:formatCode>
                <c:ptCount val="116"/>
                <c:pt idx="0">
                  <c:v>-0.94</c:v>
                </c:pt>
                <c:pt idx="1">
                  <c:v>0.14000000000000001</c:v>
                </c:pt>
                <c:pt idx="2">
                  <c:v>-0.26</c:v>
                </c:pt>
                <c:pt idx="3">
                  <c:v>-0.94</c:v>
                </c:pt>
                <c:pt idx="4">
                  <c:v>-0.94</c:v>
                </c:pt>
                <c:pt idx="5">
                  <c:v>-1.51</c:v>
                </c:pt>
                <c:pt idx="6">
                  <c:v>-1.51</c:v>
                </c:pt>
                <c:pt idx="7">
                  <c:v>-1.51</c:v>
                </c:pt>
                <c:pt idx="8">
                  <c:v>-0.69</c:v>
                </c:pt>
                <c:pt idx="9">
                  <c:v>-0.26</c:v>
                </c:pt>
                <c:pt idx="10">
                  <c:v>-1.51</c:v>
                </c:pt>
                <c:pt idx="11">
                  <c:v>-1.51</c:v>
                </c:pt>
                <c:pt idx="12">
                  <c:v>-0.69</c:v>
                </c:pt>
                <c:pt idx="13">
                  <c:v>-0.48</c:v>
                </c:pt>
                <c:pt idx="14">
                  <c:v>0.62</c:v>
                </c:pt>
                <c:pt idx="15">
                  <c:v>-1.1100000000000001</c:v>
                </c:pt>
                <c:pt idx="16">
                  <c:v>0.08</c:v>
                </c:pt>
                <c:pt idx="17">
                  <c:v>-1.51</c:v>
                </c:pt>
                <c:pt idx="18">
                  <c:v>-0.05</c:v>
                </c:pt>
                <c:pt idx="19">
                  <c:v>-1.51</c:v>
                </c:pt>
                <c:pt idx="20">
                  <c:v>-0.05</c:v>
                </c:pt>
                <c:pt idx="21">
                  <c:v>-0.26</c:v>
                </c:pt>
                <c:pt idx="22">
                  <c:v>-1.51</c:v>
                </c:pt>
                <c:pt idx="23">
                  <c:v>-0.05</c:v>
                </c:pt>
                <c:pt idx="24">
                  <c:v>0.33</c:v>
                </c:pt>
                <c:pt idx="25">
                  <c:v>-1.51</c:v>
                </c:pt>
                <c:pt idx="26">
                  <c:v>-1.51</c:v>
                </c:pt>
                <c:pt idx="27">
                  <c:v>-1.51</c:v>
                </c:pt>
                <c:pt idx="28">
                  <c:v>-0.05</c:v>
                </c:pt>
                <c:pt idx="29">
                  <c:v>-0.26</c:v>
                </c:pt>
                <c:pt idx="30">
                  <c:v>-0.26</c:v>
                </c:pt>
                <c:pt idx="31">
                  <c:v>-0.26</c:v>
                </c:pt>
                <c:pt idx="32">
                  <c:v>1.58</c:v>
                </c:pt>
                <c:pt idx="33">
                  <c:v>-0.26</c:v>
                </c:pt>
                <c:pt idx="34">
                  <c:v>0.23</c:v>
                </c:pt>
                <c:pt idx="35">
                  <c:v>-0.94</c:v>
                </c:pt>
                <c:pt idx="36">
                  <c:v>-1.51</c:v>
                </c:pt>
                <c:pt idx="37">
                  <c:v>0.47</c:v>
                </c:pt>
                <c:pt idx="38">
                  <c:v>-0.48</c:v>
                </c:pt>
                <c:pt idx="39">
                  <c:v>-1.51</c:v>
                </c:pt>
                <c:pt idx="40">
                  <c:v>-0.94</c:v>
                </c:pt>
                <c:pt idx="41">
                  <c:v>1.07</c:v>
                </c:pt>
                <c:pt idx="42">
                  <c:v>-1.51</c:v>
                </c:pt>
                <c:pt idx="43">
                  <c:v>0.91</c:v>
                </c:pt>
                <c:pt idx="44">
                  <c:v>2.2000000000000002</c:v>
                </c:pt>
                <c:pt idx="45">
                  <c:v>0.86</c:v>
                </c:pt>
                <c:pt idx="46">
                  <c:v>-0.48</c:v>
                </c:pt>
                <c:pt idx="47">
                  <c:v>0.53</c:v>
                </c:pt>
                <c:pt idx="48">
                  <c:v>0.57999999999999996</c:v>
                </c:pt>
                <c:pt idx="49">
                  <c:v>0.91</c:v>
                </c:pt>
                <c:pt idx="50">
                  <c:v>1.45</c:v>
                </c:pt>
                <c:pt idx="51">
                  <c:v>1.86</c:v>
                </c:pt>
                <c:pt idx="52">
                  <c:v>1.66</c:v>
                </c:pt>
                <c:pt idx="53">
                  <c:v>0.23</c:v>
                </c:pt>
                <c:pt idx="54">
                  <c:v>2.5499999999999998</c:v>
                </c:pt>
                <c:pt idx="55">
                  <c:v>0.23</c:v>
                </c:pt>
                <c:pt idx="56">
                  <c:v>-0.26</c:v>
                </c:pt>
                <c:pt idx="57">
                  <c:v>0.96</c:v>
                </c:pt>
                <c:pt idx="58">
                  <c:v>0.33</c:v>
                </c:pt>
                <c:pt idx="59">
                  <c:v>-0.26</c:v>
                </c:pt>
                <c:pt idx="60">
                  <c:v>0.23</c:v>
                </c:pt>
                <c:pt idx="61">
                  <c:v>-0.48</c:v>
                </c:pt>
                <c:pt idx="62">
                  <c:v>1.19</c:v>
                </c:pt>
                <c:pt idx="63">
                  <c:v>0.62</c:v>
                </c:pt>
                <c:pt idx="64">
                  <c:v>0.8</c:v>
                </c:pt>
                <c:pt idx="65">
                  <c:v>1.01</c:v>
                </c:pt>
                <c:pt idx="66">
                  <c:v>-0.94</c:v>
                </c:pt>
                <c:pt idx="67">
                  <c:v>-0.94</c:v>
                </c:pt>
                <c:pt idx="68">
                  <c:v>0.14000000000000001</c:v>
                </c:pt>
                <c:pt idx="69">
                  <c:v>0.41</c:v>
                </c:pt>
                <c:pt idx="70">
                  <c:v>1.28</c:v>
                </c:pt>
                <c:pt idx="71">
                  <c:v>1.1100000000000001</c:v>
                </c:pt>
                <c:pt idx="72">
                  <c:v>-0.8</c:v>
                </c:pt>
                <c:pt idx="73">
                  <c:v>0.41</c:v>
                </c:pt>
                <c:pt idx="74">
                  <c:v>0.33</c:v>
                </c:pt>
                <c:pt idx="75">
                  <c:v>1.28</c:v>
                </c:pt>
                <c:pt idx="76">
                  <c:v>0.76</c:v>
                </c:pt>
                <c:pt idx="77">
                  <c:v>0.33</c:v>
                </c:pt>
                <c:pt idx="78">
                  <c:v>1.28</c:v>
                </c:pt>
                <c:pt idx="79">
                  <c:v>-0.69</c:v>
                </c:pt>
                <c:pt idx="80">
                  <c:v>-1.51</c:v>
                </c:pt>
                <c:pt idx="81">
                  <c:v>2</c:v>
                </c:pt>
                <c:pt idx="82">
                  <c:v>0.83</c:v>
                </c:pt>
                <c:pt idx="83">
                  <c:v>-0.26</c:v>
                </c:pt>
                <c:pt idx="84">
                  <c:v>0.08</c:v>
                </c:pt>
                <c:pt idx="85">
                  <c:v>0.47</c:v>
                </c:pt>
                <c:pt idx="86">
                  <c:v>-0.69</c:v>
                </c:pt>
                <c:pt idx="87">
                  <c:v>1.1499999999999999</c:v>
                </c:pt>
                <c:pt idx="88">
                  <c:v>0.08</c:v>
                </c:pt>
                <c:pt idx="89">
                  <c:v>0.67</c:v>
                </c:pt>
                <c:pt idx="90">
                  <c:v>-0.05</c:v>
                </c:pt>
                <c:pt idx="91">
                  <c:v>0.14000000000000001</c:v>
                </c:pt>
                <c:pt idx="92">
                  <c:v>-0.05</c:v>
                </c:pt>
                <c:pt idx="93">
                  <c:v>0.67</c:v>
                </c:pt>
                <c:pt idx="94">
                  <c:v>-0.48</c:v>
                </c:pt>
                <c:pt idx="95">
                  <c:v>-0.05</c:v>
                </c:pt>
                <c:pt idx="96">
                  <c:v>0.23</c:v>
                </c:pt>
                <c:pt idx="97">
                  <c:v>0.53</c:v>
                </c:pt>
                <c:pt idx="98">
                  <c:v>-0.94</c:v>
                </c:pt>
                <c:pt idx="99">
                  <c:v>-0.48</c:v>
                </c:pt>
                <c:pt idx="100">
                  <c:v>-0.05</c:v>
                </c:pt>
                <c:pt idx="101">
                  <c:v>-0.05</c:v>
                </c:pt>
                <c:pt idx="102">
                  <c:v>1.01</c:v>
                </c:pt>
                <c:pt idx="103">
                  <c:v>-0.48</c:v>
                </c:pt>
                <c:pt idx="104">
                  <c:v>0.53</c:v>
                </c:pt>
                <c:pt idx="105">
                  <c:v>-0.48</c:v>
                </c:pt>
                <c:pt idx="106">
                  <c:v>-0.69</c:v>
                </c:pt>
                <c:pt idx="107">
                  <c:v>-0.48</c:v>
                </c:pt>
                <c:pt idx="108">
                  <c:v>-0.69</c:v>
                </c:pt>
                <c:pt idx="109">
                  <c:v>0.71</c:v>
                </c:pt>
                <c:pt idx="110">
                  <c:v>0.41</c:v>
                </c:pt>
                <c:pt idx="111">
                  <c:v>1.51</c:v>
                </c:pt>
                <c:pt idx="112">
                  <c:v>-0.69</c:v>
                </c:pt>
                <c:pt idx="113">
                  <c:v>1.75</c:v>
                </c:pt>
                <c:pt idx="114">
                  <c:v>0.76</c:v>
                </c:pt>
                <c:pt idx="115">
                  <c:v>1.39</c:v>
                </c:pt>
              </c:numCache>
            </c:numRef>
          </c:xVal>
          <c:yVal>
            <c:numRef>
              <c:f>Sheet1!$B$3:$B$118</c:f>
              <c:numCache>
                <c:formatCode>General</c:formatCode>
                <c:ptCount val="116"/>
                <c:pt idx="0">
                  <c:v>0.22</c:v>
                </c:pt>
                <c:pt idx="1">
                  <c:v>-0.09</c:v>
                </c:pt>
                <c:pt idx="2">
                  <c:v>0.05</c:v>
                </c:pt>
                <c:pt idx="3">
                  <c:v>0.16</c:v>
                </c:pt>
                <c:pt idx="4">
                  <c:v>-0.02</c:v>
                </c:pt>
                <c:pt idx="5">
                  <c:v>0.12</c:v>
                </c:pt>
                <c:pt idx="6">
                  <c:v>0.09</c:v>
                </c:pt>
                <c:pt idx="7">
                  <c:v>0.13</c:v>
                </c:pt>
                <c:pt idx="8">
                  <c:v>0.05</c:v>
                </c:pt>
                <c:pt idx="9">
                  <c:v>0.12</c:v>
                </c:pt>
                <c:pt idx="10">
                  <c:v>-0.08</c:v>
                </c:pt>
                <c:pt idx="11">
                  <c:v>-0.09</c:v>
                </c:pt>
                <c:pt idx="12">
                  <c:v>0.11</c:v>
                </c:pt>
                <c:pt idx="13">
                  <c:v>0.01</c:v>
                </c:pt>
                <c:pt idx="14">
                  <c:v>-7.0000000000000007E-2</c:v>
                </c:pt>
                <c:pt idx="15">
                  <c:v>-0.01</c:v>
                </c:pt>
                <c:pt idx="16">
                  <c:v>0.13</c:v>
                </c:pt>
                <c:pt idx="17">
                  <c:v>0.02</c:v>
                </c:pt>
                <c:pt idx="18">
                  <c:v>-0.01</c:v>
                </c:pt>
                <c:pt idx="19">
                  <c:v>0.12</c:v>
                </c:pt>
                <c:pt idx="20">
                  <c:v>-0.26</c:v>
                </c:pt>
                <c:pt idx="21">
                  <c:v>0.21</c:v>
                </c:pt>
                <c:pt idx="22">
                  <c:v>0.02</c:v>
                </c:pt>
                <c:pt idx="23">
                  <c:v>-0.18</c:v>
                </c:pt>
                <c:pt idx="24">
                  <c:v>-0.08</c:v>
                </c:pt>
                <c:pt idx="25">
                  <c:v>-0.02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-7.0000000000000007E-2</c:v>
                </c:pt>
                <c:pt idx="30">
                  <c:v>0.01</c:v>
                </c:pt>
                <c:pt idx="31">
                  <c:v>7.0000000000000007E-2</c:v>
                </c:pt>
                <c:pt idx="32">
                  <c:v>-0.06</c:v>
                </c:pt>
                <c:pt idx="33">
                  <c:v>-0.12</c:v>
                </c:pt>
                <c:pt idx="34">
                  <c:v>0.22</c:v>
                </c:pt>
                <c:pt idx="35">
                  <c:v>0.02</c:v>
                </c:pt>
                <c:pt idx="36">
                  <c:v>-0.05</c:v>
                </c:pt>
                <c:pt idx="37">
                  <c:v>-0.09</c:v>
                </c:pt>
                <c:pt idx="38">
                  <c:v>0.16</c:v>
                </c:pt>
                <c:pt idx="39">
                  <c:v>0.16</c:v>
                </c:pt>
                <c:pt idx="40">
                  <c:v>-0.12</c:v>
                </c:pt>
                <c:pt idx="41">
                  <c:v>-7.0000000000000007E-2</c:v>
                </c:pt>
                <c:pt idx="42">
                  <c:v>0.11</c:v>
                </c:pt>
                <c:pt idx="43">
                  <c:v>-0.25</c:v>
                </c:pt>
                <c:pt idx="44">
                  <c:v>0.01</c:v>
                </c:pt>
                <c:pt idx="45">
                  <c:v>-0.15</c:v>
                </c:pt>
                <c:pt idx="46">
                  <c:v>-0.02</c:v>
                </c:pt>
                <c:pt idx="47">
                  <c:v>0.08</c:v>
                </c:pt>
                <c:pt idx="48">
                  <c:v>-0.1</c:v>
                </c:pt>
                <c:pt idx="49">
                  <c:v>0.2</c:v>
                </c:pt>
                <c:pt idx="50">
                  <c:v>-0.03</c:v>
                </c:pt>
                <c:pt idx="51">
                  <c:v>-0.2</c:v>
                </c:pt>
                <c:pt idx="52">
                  <c:v>0.03</c:v>
                </c:pt>
                <c:pt idx="53">
                  <c:v>-0.03</c:v>
                </c:pt>
                <c:pt idx="54">
                  <c:v>-0.15</c:v>
                </c:pt>
                <c:pt idx="55">
                  <c:v>-0.01</c:v>
                </c:pt>
                <c:pt idx="56">
                  <c:v>-0.1</c:v>
                </c:pt>
                <c:pt idx="57">
                  <c:v>-0.22</c:v>
                </c:pt>
                <c:pt idx="58">
                  <c:v>0.02</c:v>
                </c:pt>
                <c:pt idx="59">
                  <c:v>-0.06</c:v>
                </c:pt>
                <c:pt idx="60">
                  <c:v>-0.02</c:v>
                </c:pt>
                <c:pt idx="61">
                  <c:v>-0.2</c:v>
                </c:pt>
                <c:pt idx="62">
                  <c:v>-0.13</c:v>
                </c:pt>
                <c:pt idx="63">
                  <c:v>0.05</c:v>
                </c:pt>
                <c:pt idx="64">
                  <c:v>0.04</c:v>
                </c:pt>
                <c:pt idx="65">
                  <c:v>-0.02</c:v>
                </c:pt>
                <c:pt idx="66">
                  <c:v>0.03</c:v>
                </c:pt>
                <c:pt idx="67">
                  <c:v>-0.15</c:v>
                </c:pt>
                <c:pt idx="68">
                  <c:v>-0.12</c:v>
                </c:pt>
                <c:pt idx="69">
                  <c:v>-0.14000000000000001</c:v>
                </c:pt>
                <c:pt idx="70">
                  <c:v>-0.04</c:v>
                </c:pt>
                <c:pt idx="71">
                  <c:v>-0.33</c:v>
                </c:pt>
                <c:pt idx="72">
                  <c:v>0.18</c:v>
                </c:pt>
                <c:pt idx="73">
                  <c:v>0.24</c:v>
                </c:pt>
                <c:pt idx="74">
                  <c:v>7.0000000000000007E-2</c:v>
                </c:pt>
                <c:pt idx="75">
                  <c:v>-0.17</c:v>
                </c:pt>
                <c:pt idx="76">
                  <c:v>-0.08</c:v>
                </c:pt>
                <c:pt idx="77">
                  <c:v>0.03</c:v>
                </c:pt>
                <c:pt idx="78">
                  <c:v>-0.19</c:v>
                </c:pt>
                <c:pt idx="79">
                  <c:v>-0.13</c:v>
                </c:pt>
                <c:pt idx="80">
                  <c:v>0.11</c:v>
                </c:pt>
                <c:pt idx="81">
                  <c:v>0</c:v>
                </c:pt>
                <c:pt idx="82">
                  <c:v>-0.26</c:v>
                </c:pt>
                <c:pt idx="83">
                  <c:v>0.09</c:v>
                </c:pt>
                <c:pt idx="84">
                  <c:v>-0.04</c:v>
                </c:pt>
                <c:pt idx="85">
                  <c:v>-0.22</c:v>
                </c:pt>
                <c:pt idx="86">
                  <c:v>0.04</c:v>
                </c:pt>
                <c:pt idx="87">
                  <c:v>-0.2</c:v>
                </c:pt>
                <c:pt idx="88">
                  <c:v>-0.2</c:v>
                </c:pt>
                <c:pt idx="89">
                  <c:v>-0.1</c:v>
                </c:pt>
                <c:pt idx="90">
                  <c:v>-0.42</c:v>
                </c:pt>
                <c:pt idx="91">
                  <c:v>0.02</c:v>
                </c:pt>
                <c:pt idx="92">
                  <c:v>0</c:v>
                </c:pt>
                <c:pt idx="93">
                  <c:v>-0.03</c:v>
                </c:pt>
                <c:pt idx="94">
                  <c:v>0.05</c:v>
                </c:pt>
                <c:pt idx="95">
                  <c:v>0.26</c:v>
                </c:pt>
                <c:pt idx="96">
                  <c:v>0.06</c:v>
                </c:pt>
                <c:pt idx="97">
                  <c:v>0.01</c:v>
                </c:pt>
                <c:pt idx="98">
                  <c:v>-0.31</c:v>
                </c:pt>
                <c:pt idx="99">
                  <c:v>0.08</c:v>
                </c:pt>
                <c:pt idx="100">
                  <c:v>-0.02</c:v>
                </c:pt>
                <c:pt idx="101">
                  <c:v>0</c:v>
                </c:pt>
                <c:pt idx="102">
                  <c:v>0.03</c:v>
                </c:pt>
                <c:pt idx="103">
                  <c:v>-0.05</c:v>
                </c:pt>
                <c:pt idx="104">
                  <c:v>-0.12</c:v>
                </c:pt>
                <c:pt idx="105">
                  <c:v>-0.15</c:v>
                </c:pt>
                <c:pt idx="106">
                  <c:v>0.08</c:v>
                </c:pt>
                <c:pt idx="107">
                  <c:v>0</c:v>
                </c:pt>
                <c:pt idx="108">
                  <c:v>0.04</c:v>
                </c:pt>
                <c:pt idx="109">
                  <c:v>-0.01</c:v>
                </c:pt>
                <c:pt idx="110">
                  <c:v>-0.04</c:v>
                </c:pt>
                <c:pt idx="111">
                  <c:v>7.0000000000000007E-2</c:v>
                </c:pt>
                <c:pt idx="112">
                  <c:v>0.01</c:v>
                </c:pt>
                <c:pt idx="113">
                  <c:v>0</c:v>
                </c:pt>
                <c:pt idx="114">
                  <c:v>-0.09</c:v>
                </c:pt>
                <c:pt idx="115">
                  <c:v>-0.17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7C-3F4F-9334-4A3CB28B1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2727968"/>
        <c:axId val="982730288"/>
      </c:scatterChart>
      <c:valAx>
        <c:axId val="9827279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730288"/>
        <c:crosses val="autoZero"/>
        <c:crossBetween val="midCat"/>
      </c:valAx>
      <c:valAx>
        <c:axId val="9827302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727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Sheet1!$A$3:$A$118</c:f>
              <c:numCache>
                <c:formatCode>General</c:formatCode>
                <c:ptCount val="116"/>
                <c:pt idx="0">
                  <c:v>0.46</c:v>
                </c:pt>
                <c:pt idx="1">
                  <c:v>-0.86</c:v>
                </c:pt>
                <c:pt idx="2">
                  <c:v>-0.5</c:v>
                </c:pt>
                <c:pt idx="3">
                  <c:v>-0.83</c:v>
                </c:pt>
                <c:pt idx="4">
                  <c:v>0.46</c:v>
                </c:pt>
                <c:pt idx="5">
                  <c:v>-0.4</c:v>
                </c:pt>
                <c:pt idx="6">
                  <c:v>-0.76</c:v>
                </c:pt>
                <c:pt idx="7">
                  <c:v>-0.4</c:v>
                </c:pt>
                <c:pt idx="8">
                  <c:v>-1.1200000000000001</c:v>
                </c:pt>
                <c:pt idx="9">
                  <c:v>7.0000000000000007E-2</c:v>
                </c:pt>
                <c:pt idx="10">
                  <c:v>-0.4</c:v>
                </c:pt>
                <c:pt idx="11">
                  <c:v>-0.4</c:v>
                </c:pt>
                <c:pt idx="12">
                  <c:v>-0.56999999999999995</c:v>
                </c:pt>
                <c:pt idx="13">
                  <c:v>-0.27</c:v>
                </c:pt>
                <c:pt idx="14">
                  <c:v>1</c:v>
                </c:pt>
                <c:pt idx="15">
                  <c:v>-2.37</c:v>
                </c:pt>
                <c:pt idx="16">
                  <c:v>0.01</c:v>
                </c:pt>
                <c:pt idx="17">
                  <c:v>-0.76</c:v>
                </c:pt>
                <c:pt idx="18">
                  <c:v>0.28999999999999998</c:v>
                </c:pt>
                <c:pt idx="19">
                  <c:v>-0.76</c:v>
                </c:pt>
                <c:pt idx="20">
                  <c:v>1.53</c:v>
                </c:pt>
                <c:pt idx="21">
                  <c:v>-0.5</c:v>
                </c:pt>
                <c:pt idx="22">
                  <c:v>-0.4</c:v>
                </c:pt>
                <c:pt idx="23">
                  <c:v>0.28999999999999998</c:v>
                </c:pt>
                <c:pt idx="24">
                  <c:v>0.12</c:v>
                </c:pt>
                <c:pt idx="25">
                  <c:v>-0.4</c:v>
                </c:pt>
                <c:pt idx="26">
                  <c:v>-0.76</c:v>
                </c:pt>
                <c:pt idx="27">
                  <c:v>-0.76</c:v>
                </c:pt>
                <c:pt idx="28">
                  <c:v>0.85</c:v>
                </c:pt>
                <c:pt idx="29">
                  <c:v>1.3</c:v>
                </c:pt>
                <c:pt idx="30">
                  <c:v>-1.67</c:v>
                </c:pt>
                <c:pt idx="31">
                  <c:v>-1.67</c:v>
                </c:pt>
                <c:pt idx="32">
                  <c:v>2.0499999999999998</c:v>
                </c:pt>
                <c:pt idx="33">
                  <c:v>0.78</c:v>
                </c:pt>
                <c:pt idx="34">
                  <c:v>-1.83</c:v>
                </c:pt>
                <c:pt idx="35">
                  <c:v>-0.83</c:v>
                </c:pt>
                <c:pt idx="36">
                  <c:v>-0.4</c:v>
                </c:pt>
                <c:pt idx="37">
                  <c:v>0.51</c:v>
                </c:pt>
                <c:pt idx="38">
                  <c:v>-0.27</c:v>
                </c:pt>
                <c:pt idx="39">
                  <c:v>-0.4</c:v>
                </c:pt>
                <c:pt idx="40">
                  <c:v>-0.83</c:v>
                </c:pt>
                <c:pt idx="41">
                  <c:v>0.2</c:v>
                </c:pt>
                <c:pt idx="42">
                  <c:v>-0.4</c:v>
                </c:pt>
                <c:pt idx="43">
                  <c:v>1.17</c:v>
                </c:pt>
                <c:pt idx="44">
                  <c:v>0.76</c:v>
                </c:pt>
                <c:pt idx="45">
                  <c:v>0.83</c:v>
                </c:pt>
                <c:pt idx="46">
                  <c:v>-1.57</c:v>
                </c:pt>
                <c:pt idx="47">
                  <c:v>0.73</c:v>
                </c:pt>
                <c:pt idx="48">
                  <c:v>0.06</c:v>
                </c:pt>
                <c:pt idx="49">
                  <c:v>1.24</c:v>
                </c:pt>
                <c:pt idx="50">
                  <c:v>0.23</c:v>
                </c:pt>
                <c:pt idx="51">
                  <c:v>2.17</c:v>
                </c:pt>
                <c:pt idx="52">
                  <c:v>-0.08</c:v>
                </c:pt>
                <c:pt idx="53">
                  <c:v>-0.92</c:v>
                </c:pt>
                <c:pt idx="54">
                  <c:v>1.81</c:v>
                </c:pt>
                <c:pt idx="55">
                  <c:v>-0.92</c:v>
                </c:pt>
                <c:pt idx="56">
                  <c:v>7.0000000000000007E-2</c:v>
                </c:pt>
                <c:pt idx="57">
                  <c:v>1.99</c:v>
                </c:pt>
                <c:pt idx="58">
                  <c:v>1.21</c:v>
                </c:pt>
                <c:pt idx="59">
                  <c:v>0.57999999999999996</c:v>
                </c:pt>
                <c:pt idx="60">
                  <c:v>2.21</c:v>
                </c:pt>
                <c:pt idx="61">
                  <c:v>-0.27</c:v>
                </c:pt>
                <c:pt idx="62">
                  <c:v>0.79</c:v>
                </c:pt>
                <c:pt idx="63">
                  <c:v>1</c:v>
                </c:pt>
                <c:pt idx="64">
                  <c:v>-1.08</c:v>
                </c:pt>
                <c:pt idx="65">
                  <c:v>-0.28999999999999998</c:v>
                </c:pt>
                <c:pt idx="66">
                  <c:v>-0.83</c:v>
                </c:pt>
                <c:pt idx="67">
                  <c:v>-1.24</c:v>
                </c:pt>
                <c:pt idx="68">
                  <c:v>0.8</c:v>
                </c:pt>
                <c:pt idx="69">
                  <c:v>0.94</c:v>
                </c:pt>
                <c:pt idx="70">
                  <c:v>1.88</c:v>
                </c:pt>
                <c:pt idx="71">
                  <c:v>2.11</c:v>
                </c:pt>
                <c:pt idx="72">
                  <c:v>-2.65</c:v>
                </c:pt>
                <c:pt idx="73">
                  <c:v>-0.37</c:v>
                </c:pt>
                <c:pt idx="74">
                  <c:v>0.09</c:v>
                </c:pt>
                <c:pt idx="75">
                  <c:v>-1.21</c:v>
                </c:pt>
                <c:pt idx="76">
                  <c:v>0.12</c:v>
                </c:pt>
                <c:pt idx="77">
                  <c:v>1.21</c:v>
                </c:pt>
                <c:pt idx="78">
                  <c:v>0.68</c:v>
                </c:pt>
                <c:pt idx="79">
                  <c:v>0.2</c:v>
                </c:pt>
                <c:pt idx="80">
                  <c:v>-0.4</c:v>
                </c:pt>
                <c:pt idx="81">
                  <c:v>0.26</c:v>
                </c:pt>
                <c:pt idx="82">
                  <c:v>0.03</c:v>
                </c:pt>
                <c:pt idx="83">
                  <c:v>-1.67</c:v>
                </c:pt>
                <c:pt idx="84">
                  <c:v>-0.33</c:v>
                </c:pt>
                <c:pt idx="85">
                  <c:v>-0.52</c:v>
                </c:pt>
                <c:pt idx="86">
                  <c:v>-1.1200000000000001</c:v>
                </c:pt>
                <c:pt idx="87">
                  <c:v>0.19</c:v>
                </c:pt>
                <c:pt idx="88">
                  <c:v>1.0900000000000001</c:v>
                </c:pt>
                <c:pt idx="89">
                  <c:v>-0.13</c:v>
                </c:pt>
                <c:pt idx="90">
                  <c:v>-0.22</c:v>
                </c:pt>
                <c:pt idx="91">
                  <c:v>0.28999999999999998</c:v>
                </c:pt>
                <c:pt idx="92">
                  <c:v>-0.14000000000000001</c:v>
                </c:pt>
                <c:pt idx="93">
                  <c:v>-0.31</c:v>
                </c:pt>
                <c:pt idx="94">
                  <c:v>1.02</c:v>
                </c:pt>
                <c:pt idx="95">
                  <c:v>-0.22</c:v>
                </c:pt>
                <c:pt idx="96">
                  <c:v>0.99</c:v>
                </c:pt>
                <c:pt idx="97">
                  <c:v>-1.28</c:v>
                </c:pt>
                <c:pt idx="98">
                  <c:v>0.46</c:v>
                </c:pt>
                <c:pt idx="99">
                  <c:v>-1.4</c:v>
                </c:pt>
                <c:pt idx="100">
                  <c:v>-1.61</c:v>
                </c:pt>
                <c:pt idx="101">
                  <c:v>0.28999999999999998</c:v>
                </c:pt>
                <c:pt idx="102">
                  <c:v>0.2</c:v>
                </c:pt>
                <c:pt idx="103">
                  <c:v>-1.4</c:v>
                </c:pt>
                <c:pt idx="104">
                  <c:v>1.43</c:v>
                </c:pt>
                <c:pt idx="105">
                  <c:v>-0.27</c:v>
                </c:pt>
                <c:pt idx="106">
                  <c:v>-1.1200000000000001</c:v>
                </c:pt>
                <c:pt idx="107">
                  <c:v>-0.28999999999999998</c:v>
                </c:pt>
                <c:pt idx="108">
                  <c:v>-0.56999999999999995</c:v>
                </c:pt>
                <c:pt idx="109">
                  <c:v>-0.08</c:v>
                </c:pt>
                <c:pt idx="110">
                  <c:v>1.28</c:v>
                </c:pt>
                <c:pt idx="111">
                  <c:v>1.9</c:v>
                </c:pt>
                <c:pt idx="112">
                  <c:v>0.2</c:v>
                </c:pt>
                <c:pt idx="113">
                  <c:v>0.5</c:v>
                </c:pt>
                <c:pt idx="114">
                  <c:v>-0.04</c:v>
                </c:pt>
                <c:pt idx="115">
                  <c:v>1.23</c:v>
                </c:pt>
              </c:numCache>
            </c:numRef>
          </c:xVal>
          <c:yVal>
            <c:numRef>
              <c:f>Sheet1!$B$3:$B$118</c:f>
              <c:numCache>
                <c:formatCode>General</c:formatCode>
                <c:ptCount val="116"/>
                <c:pt idx="0">
                  <c:v>-0.76</c:v>
                </c:pt>
                <c:pt idx="1">
                  <c:v>-0.25</c:v>
                </c:pt>
                <c:pt idx="2">
                  <c:v>-0.25</c:v>
                </c:pt>
                <c:pt idx="3">
                  <c:v>-0.42</c:v>
                </c:pt>
                <c:pt idx="4">
                  <c:v>-0.06</c:v>
                </c:pt>
                <c:pt idx="5">
                  <c:v>-1.1599999999999999</c:v>
                </c:pt>
                <c:pt idx="6">
                  <c:v>-0.39</c:v>
                </c:pt>
                <c:pt idx="7">
                  <c:v>-0.27</c:v>
                </c:pt>
                <c:pt idx="8">
                  <c:v>-0.5</c:v>
                </c:pt>
                <c:pt idx="9">
                  <c:v>-0.18</c:v>
                </c:pt>
                <c:pt idx="10">
                  <c:v>-0.52</c:v>
                </c:pt>
                <c:pt idx="11">
                  <c:v>-1.37</c:v>
                </c:pt>
                <c:pt idx="12">
                  <c:v>-0.65</c:v>
                </c:pt>
                <c:pt idx="13">
                  <c:v>0.28000000000000003</c:v>
                </c:pt>
                <c:pt idx="14">
                  <c:v>0.69</c:v>
                </c:pt>
                <c:pt idx="15">
                  <c:v>0.43</c:v>
                </c:pt>
                <c:pt idx="16">
                  <c:v>-0.96</c:v>
                </c:pt>
                <c:pt idx="17">
                  <c:v>-0.76</c:v>
                </c:pt>
                <c:pt idx="18">
                  <c:v>-0.42</c:v>
                </c:pt>
                <c:pt idx="19">
                  <c:v>0.8</c:v>
                </c:pt>
                <c:pt idx="20">
                  <c:v>0.18</c:v>
                </c:pt>
                <c:pt idx="21">
                  <c:v>0.22</c:v>
                </c:pt>
                <c:pt idx="22">
                  <c:v>0.13</c:v>
                </c:pt>
                <c:pt idx="23">
                  <c:v>-0.05</c:v>
                </c:pt>
                <c:pt idx="24">
                  <c:v>-0.28000000000000003</c:v>
                </c:pt>
                <c:pt idx="25">
                  <c:v>0.37</c:v>
                </c:pt>
                <c:pt idx="26">
                  <c:v>0.1</c:v>
                </c:pt>
                <c:pt idx="27">
                  <c:v>-1.03</c:v>
                </c:pt>
                <c:pt idx="28">
                  <c:v>-0.32</c:v>
                </c:pt>
                <c:pt idx="29">
                  <c:v>1.03</c:v>
                </c:pt>
                <c:pt idx="30">
                  <c:v>-0.18</c:v>
                </c:pt>
                <c:pt idx="31">
                  <c:v>-0.47</c:v>
                </c:pt>
                <c:pt idx="32">
                  <c:v>7.0000000000000007E-2</c:v>
                </c:pt>
                <c:pt idx="33">
                  <c:v>0.28000000000000003</c:v>
                </c:pt>
                <c:pt idx="34">
                  <c:v>-2.3199999999999981</c:v>
                </c:pt>
                <c:pt idx="35">
                  <c:v>-0.64</c:v>
                </c:pt>
                <c:pt idx="36">
                  <c:v>-0.72</c:v>
                </c:pt>
                <c:pt idx="37">
                  <c:v>-0.33</c:v>
                </c:pt>
                <c:pt idx="38">
                  <c:v>0.83</c:v>
                </c:pt>
                <c:pt idx="39">
                  <c:v>0.04</c:v>
                </c:pt>
                <c:pt idx="40">
                  <c:v>-1.02</c:v>
                </c:pt>
                <c:pt idx="41">
                  <c:v>0.51</c:v>
                </c:pt>
                <c:pt idx="42">
                  <c:v>0.67</c:v>
                </c:pt>
                <c:pt idx="43">
                  <c:v>2.85</c:v>
                </c:pt>
                <c:pt idx="44">
                  <c:v>0.61</c:v>
                </c:pt>
                <c:pt idx="45">
                  <c:v>-0.5</c:v>
                </c:pt>
                <c:pt idx="46">
                  <c:v>-0.44</c:v>
                </c:pt>
                <c:pt idx="47">
                  <c:v>-0.53</c:v>
                </c:pt>
                <c:pt idx="48">
                  <c:v>0.19</c:v>
                </c:pt>
                <c:pt idx="49">
                  <c:v>-1.56</c:v>
                </c:pt>
                <c:pt idx="50">
                  <c:v>-0.4</c:v>
                </c:pt>
                <c:pt idx="51">
                  <c:v>0.73</c:v>
                </c:pt>
                <c:pt idx="52">
                  <c:v>-0.3</c:v>
                </c:pt>
                <c:pt idx="53">
                  <c:v>-0.31</c:v>
                </c:pt>
                <c:pt idx="54">
                  <c:v>0.21</c:v>
                </c:pt>
                <c:pt idx="55">
                  <c:v>-0.39</c:v>
                </c:pt>
                <c:pt idx="56">
                  <c:v>0.05</c:v>
                </c:pt>
                <c:pt idx="57">
                  <c:v>0.01</c:v>
                </c:pt>
                <c:pt idx="58">
                  <c:v>-1.07</c:v>
                </c:pt>
                <c:pt idx="59">
                  <c:v>-0.04</c:v>
                </c:pt>
                <c:pt idx="60">
                  <c:v>-0.28000000000000003</c:v>
                </c:pt>
                <c:pt idx="61">
                  <c:v>0.04</c:v>
                </c:pt>
                <c:pt idx="62">
                  <c:v>-0.01</c:v>
                </c:pt>
                <c:pt idx="63">
                  <c:v>0.22</c:v>
                </c:pt>
                <c:pt idx="64">
                  <c:v>0.81</c:v>
                </c:pt>
                <c:pt idx="65">
                  <c:v>-0.79</c:v>
                </c:pt>
                <c:pt idx="66">
                  <c:v>-0.53</c:v>
                </c:pt>
                <c:pt idx="67">
                  <c:v>0.28999999999999998</c:v>
                </c:pt>
                <c:pt idx="68">
                  <c:v>1.38</c:v>
                </c:pt>
                <c:pt idx="69">
                  <c:v>0.78</c:v>
                </c:pt>
                <c:pt idx="70">
                  <c:v>0.48</c:v>
                </c:pt>
                <c:pt idx="71">
                  <c:v>1.81</c:v>
                </c:pt>
                <c:pt idx="72">
                  <c:v>0.12</c:v>
                </c:pt>
                <c:pt idx="73">
                  <c:v>-0.9</c:v>
                </c:pt>
                <c:pt idx="74">
                  <c:v>0.67</c:v>
                </c:pt>
                <c:pt idx="75">
                  <c:v>-0.42</c:v>
                </c:pt>
                <c:pt idx="76">
                  <c:v>0.45</c:v>
                </c:pt>
                <c:pt idx="77">
                  <c:v>-0.63</c:v>
                </c:pt>
                <c:pt idx="78">
                  <c:v>-0.3</c:v>
                </c:pt>
                <c:pt idx="79">
                  <c:v>-0.6</c:v>
                </c:pt>
                <c:pt idx="80">
                  <c:v>0.9</c:v>
                </c:pt>
                <c:pt idx="81">
                  <c:v>0.34</c:v>
                </c:pt>
                <c:pt idx="82">
                  <c:v>0.56999999999999995</c:v>
                </c:pt>
                <c:pt idx="83">
                  <c:v>-1.02</c:v>
                </c:pt>
                <c:pt idx="84">
                  <c:v>-1.28</c:v>
                </c:pt>
                <c:pt idx="85">
                  <c:v>0.43</c:v>
                </c:pt>
                <c:pt idx="86">
                  <c:v>-0.38</c:v>
                </c:pt>
                <c:pt idx="87">
                  <c:v>0.13</c:v>
                </c:pt>
                <c:pt idx="88">
                  <c:v>1.78</c:v>
                </c:pt>
                <c:pt idx="89">
                  <c:v>0.46</c:v>
                </c:pt>
                <c:pt idx="90">
                  <c:v>0.67</c:v>
                </c:pt>
                <c:pt idx="91">
                  <c:v>0.23</c:v>
                </c:pt>
                <c:pt idx="92">
                  <c:v>0.02</c:v>
                </c:pt>
                <c:pt idx="93">
                  <c:v>2.6</c:v>
                </c:pt>
                <c:pt idx="94">
                  <c:v>-0.16</c:v>
                </c:pt>
                <c:pt idx="95">
                  <c:v>-0.28999999999999998</c:v>
                </c:pt>
                <c:pt idx="96">
                  <c:v>0.05</c:v>
                </c:pt>
                <c:pt idx="97">
                  <c:v>0.56999999999999995</c:v>
                </c:pt>
                <c:pt idx="98">
                  <c:v>1.42</c:v>
                </c:pt>
                <c:pt idx="99">
                  <c:v>-0.43</c:v>
                </c:pt>
                <c:pt idx="100">
                  <c:v>0.06</c:v>
                </c:pt>
                <c:pt idx="101">
                  <c:v>-0.22</c:v>
                </c:pt>
                <c:pt idx="102">
                  <c:v>0.46</c:v>
                </c:pt>
                <c:pt idx="103">
                  <c:v>-0.48</c:v>
                </c:pt>
                <c:pt idx="104">
                  <c:v>2.06</c:v>
                </c:pt>
                <c:pt idx="105">
                  <c:v>-0.82</c:v>
                </c:pt>
                <c:pt idx="106">
                  <c:v>-0.24</c:v>
                </c:pt>
                <c:pt idx="107">
                  <c:v>0.73</c:v>
                </c:pt>
                <c:pt idx="108">
                  <c:v>0.57999999999999996</c:v>
                </c:pt>
                <c:pt idx="109">
                  <c:v>0.27</c:v>
                </c:pt>
                <c:pt idx="110">
                  <c:v>0.78</c:v>
                </c:pt>
                <c:pt idx="111">
                  <c:v>0.17</c:v>
                </c:pt>
                <c:pt idx="112">
                  <c:v>0.32</c:v>
                </c:pt>
                <c:pt idx="113">
                  <c:v>-0.4</c:v>
                </c:pt>
                <c:pt idx="114">
                  <c:v>-0.92</c:v>
                </c:pt>
                <c:pt idx="115">
                  <c:v>3.06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30-C64F-9C0C-555DF3E12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012864"/>
        <c:axId val="955014496"/>
      </c:scatterChart>
      <c:valAx>
        <c:axId val="95501286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014496"/>
        <c:crosses val="autoZero"/>
        <c:crossBetween val="midCat"/>
      </c:valAx>
      <c:valAx>
        <c:axId val="9550144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012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Sheet1!$A$3:$A$118</c:f>
              <c:numCache>
                <c:formatCode>General</c:formatCode>
                <c:ptCount val="116"/>
                <c:pt idx="0">
                  <c:v>0.46</c:v>
                </c:pt>
                <c:pt idx="1">
                  <c:v>-0.86</c:v>
                </c:pt>
                <c:pt idx="2">
                  <c:v>-0.5</c:v>
                </c:pt>
                <c:pt idx="3">
                  <c:v>-0.83</c:v>
                </c:pt>
                <c:pt idx="4">
                  <c:v>0.46</c:v>
                </c:pt>
                <c:pt idx="5">
                  <c:v>-0.4</c:v>
                </c:pt>
                <c:pt idx="6">
                  <c:v>-0.76</c:v>
                </c:pt>
                <c:pt idx="7">
                  <c:v>-0.4</c:v>
                </c:pt>
                <c:pt idx="8">
                  <c:v>-1.1200000000000001</c:v>
                </c:pt>
                <c:pt idx="9">
                  <c:v>7.0000000000000007E-2</c:v>
                </c:pt>
                <c:pt idx="10">
                  <c:v>-0.4</c:v>
                </c:pt>
                <c:pt idx="11">
                  <c:v>-0.4</c:v>
                </c:pt>
                <c:pt idx="12">
                  <c:v>-0.56999999999999995</c:v>
                </c:pt>
                <c:pt idx="13">
                  <c:v>-0.27</c:v>
                </c:pt>
                <c:pt idx="14">
                  <c:v>1</c:v>
                </c:pt>
                <c:pt idx="15">
                  <c:v>-2.37</c:v>
                </c:pt>
                <c:pt idx="16">
                  <c:v>0.01</c:v>
                </c:pt>
                <c:pt idx="17">
                  <c:v>-0.76</c:v>
                </c:pt>
                <c:pt idx="18">
                  <c:v>0.28999999999999998</c:v>
                </c:pt>
                <c:pt idx="19">
                  <c:v>-0.76</c:v>
                </c:pt>
                <c:pt idx="20">
                  <c:v>1.53</c:v>
                </c:pt>
                <c:pt idx="21">
                  <c:v>-0.5</c:v>
                </c:pt>
                <c:pt idx="22">
                  <c:v>-0.4</c:v>
                </c:pt>
                <c:pt idx="23">
                  <c:v>0.28999999999999998</c:v>
                </c:pt>
                <c:pt idx="24">
                  <c:v>0.12</c:v>
                </c:pt>
                <c:pt idx="25">
                  <c:v>-0.4</c:v>
                </c:pt>
                <c:pt idx="26">
                  <c:v>-0.76</c:v>
                </c:pt>
                <c:pt idx="27">
                  <c:v>-0.76</c:v>
                </c:pt>
                <c:pt idx="28">
                  <c:v>0.85</c:v>
                </c:pt>
                <c:pt idx="29">
                  <c:v>1.3</c:v>
                </c:pt>
                <c:pt idx="30">
                  <c:v>-1.67</c:v>
                </c:pt>
                <c:pt idx="31">
                  <c:v>-1.67</c:v>
                </c:pt>
                <c:pt idx="32">
                  <c:v>2.0499999999999998</c:v>
                </c:pt>
                <c:pt idx="33">
                  <c:v>0.78</c:v>
                </c:pt>
                <c:pt idx="34">
                  <c:v>-1.83</c:v>
                </c:pt>
                <c:pt idx="35">
                  <c:v>-0.83</c:v>
                </c:pt>
                <c:pt idx="36">
                  <c:v>-0.4</c:v>
                </c:pt>
                <c:pt idx="37">
                  <c:v>0.51</c:v>
                </c:pt>
                <c:pt idx="38">
                  <c:v>-0.27</c:v>
                </c:pt>
                <c:pt idx="39">
                  <c:v>-0.4</c:v>
                </c:pt>
                <c:pt idx="40">
                  <c:v>-0.83</c:v>
                </c:pt>
                <c:pt idx="41">
                  <c:v>0.2</c:v>
                </c:pt>
                <c:pt idx="42">
                  <c:v>-0.4</c:v>
                </c:pt>
                <c:pt idx="43">
                  <c:v>1.17</c:v>
                </c:pt>
                <c:pt idx="44">
                  <c:v>0.76</c:v>
                </c:pt>
                <c:pt idx="45">
                  <c:v>0.83</c:v>
                </c:pt>
                <c:pt idx="46">
                  <c:v>-1.57</c:v>
                </c:pt>
                <c:pt idx="47">
                  <c:v>0.73</c:v>
                </c:pt>
                <c:pt idx="48">
                  <c:v>0.06</c:v>
                </c:pt>
                <c:pt idx="49">
                  <c:v>1.24</c:v>
                </c:pt>
                <c:pt idx="50">
                  <c:v>0.23</c:v>
                </c:pt>
                <c:pt idx="51">
                  <c:v>2.17</c:v>
                </c:pt>
                <c:pt idx="52">
                  <c:v>-0.08</c:v>
                </c:pt>
                <c:pt idx="53">
                  <c:v>-0.92</c:v>
                </c:pt>
                <c:pt idx="54">
                  <c:v>1.81</c:v>
                </c:pt>
                <c:pt idx="55">
                  <c:v>-0.92</c:v>
                </c:pt>
                <c:pt idx="56">
                  <c:v>7.0000000000000007E-2</c:v>
                </c:pt>
                <c:pt idx="57">
                  <c:v>1.99</c:v>
                </c:pt>
                <c:pt idx="58">
                  <c:v>1.21</c:v>
                </c:pt>
                <c:pt idx="59">
                  <c:v>0.57999999999999996</c:v>
                </c:pt>
                <c:pt idx="60">
                  <c:v>2.21</c:v>
                </c:pt>
                <c:pt idx="61">
                  <c:v>-0.27</c:v>
                </c:pt>
                <c:pt idx="62">
                  <c:v>0.79</c:v>
                </c:pt>
                <c:pt idx="63">
                  <c:v>1</c:v>
                </c:pt>
                <c:pt idx="64">
                  <c:v>-1.08</c:v>
                </c:pt>
                <c:pt idx="65">
                  <c:v>-0.28999999999999998</c:v>
                </c:pt>
                <c:pt idx="66">
                  <c:v>-0.83</c:v>
                </c:pt>
                <c:pt idx="67">
                  <c:v>-1.24</c:v>
                </c:pt>
                <c:pt idx="68">
                  <c:v>0.8</c:v>
                </c:pt>
                <c:pt idx="69">
                  <c:v>0.94</c:v>
                </c:pt>
                <c:pt idx="70">
                  <c:v>1.88</c:v>
                </c:pt>
                <c:pt idx="71">
                  <c:v>2.11</c:v>
                </c:pt>
                <c:pt idx="72">
                  <c:v>-2.65</c:v>
                </c:pt>
                <c:pt idx="73">
                  <c:v>-0.37</c:v>
                </c:pt>
                <c:pt idx="74">
                  <c:v>0.09</c:v>
                </c:pt>
                <c:pt idx="75">
                  <c:v>-1.21</c:v>
                </c:pt>
                <c:pt idx="76">
                  <c:v>0.12</c:v>
                </c:pt>
                <c:pt idx="77">
                  <c:v>1.21</c:v>
                </c:pt>
                <c:pt idx="78">
                  <c:v>0.68</c:v>
                </c:pt>
                <c:pt idx="79">
                  <c:v>0.2</c:v>
                </c:pt>
                <c:pt idx="80">
                  <c:v>-0.4</c:v>
                </c:pt>
                <c:pt idx="81">
                  <c:v>0.26</c:v>
                </c:pt>
                <c:pt idx="82">
                  <c:v>0.03</c:v>
                </c:pt>
                <c:pt idx="83">
                  <c:v>-1.67</c:v>
                </c:pt>
                <c:pt idx="84">
                  <c:v>-0.33</c:v>
                </c:pt>
                <c:pt idx="85">
                  <c:v>-0.52</c:v>
                </c:pt>
                <c:pt idx="86">
                  <c:v>-1.1200000000000001</c:v>
                </c:pt>
                <c:pt idx="87">
                  <c:v>0.19</c:v>
                </c:pt>
                <c:pt idx="88">
                  <c:v>1.0900000000000001</c:v>
                </c:pt>
                <c:pt idx="89">
                  <c:v>-0.13</c:v>
                </c:pt>
                <c:pt idx="90">
                  <c:v>-0.22</c:v>
                </c:pt>
                <c:pt idx="91">
                  <c:v>0.28999999999999998</c:v>
                </c:pt>
                <c:pt idx="92">
                  <c:v>-0.14000000000000001</c:v>
                </c:pt>
                <c:pt idx="93">
                  <c:v>-0.31</c:v>
                </c:pt>
                <c:pt idx="94">
                  <c:v>1.02</c:v>
                </c:pt>
                <c:pt idx="95">
                  <c:v>-0.22</c:v>
                </c:pt>
                <c:pt idx="96">
                  <c:v>0.99</c:v>
                </c:pt>
                <c:pt idx="97">
                  <c:v>-1.28</c:v>
                </c:pt>
                <c:pt idx="98">
                  <c:v>0.46</c:v>
                </c:pt>
                <c:pt idx="99">
                  <c:v>-1.4</c:v>
                </c:pt>
                <c:pt idx="100">
                  <c:v>-1.61</c:v>
                </c:pt>
                <c:pt idx="101">
                  <c:v>0.28999999999999998</c:v>
                </c:pt>
                <c:pt idx="102">
                  <c:v>0.2</c:v>
                </c:pt>
                <c:pt idx="103">
                  <c:v>-1.4</c:v>
                </c:pt>
                <c:pt idx="104">
                  <c:v>1.43</c:v>
                </c:pt>
                <c:pt idx="105">
                  <c:v>-0.27</c:v>
                </c:pt>
                <c:pt idx="106">
                  <c:v>-1.1200000000000001</c:v>
                </c:pt>
                <c:pt idx="107">
                  <c:v>-0.28999999999999998</c:v>
                </c:pt>
                <c:pt idx="108">
                  <c:v>-0.56999999999999995</c:v>
                </c:pt>
                <c:pt idx="109">
                  <c:v>-0.08</c:v>
                </c:pt>
                <c:pt idx="110">
                  <c:v>1.28</c:v>
                </c:pt>
                <c:pt idx="111">
                  <c:v>1.9</c:v>
                </c:pt>
                <c:pt idx="112">
                  <c:v>0.2</c:v>
                </c:pt>
                <c:pt idx="113">
                  <c:v>0.5</c:v>
                </c:pt>
                <c:pt idx="114">
                  <c:v>-0.04</c:v>
                </c:pt>
                <c:pt idx="115">
                  <c:v>1.23</c:v>
                </c:pt>
              </c:numCache>
            </c:numRef>
          </c:xVal>
          <c:yVal>
            <c:numRef>
              <c:f>Sheet1!$B$3:$B$118</c:f>
              <c:numCache>
                <c:formatCode>General</c:formatCode>
                <c:ptCount val="116"/>
                <c:pt idx="0">
                  <c:v>0.97</c:v>
                </c:pt>
                <c:pt idx="1">
                  <c:v>-0.51</c:v>
                </c:pt>
                <c:pt idx="2">
                  <c:v>0.99</c:v>
                </c:pt>
                <c:pt idx="3">
                  <c:v>1</c:v>
                </c:pt>
                <c:pt idx="4">
                  <c:v>0.04</c:v>
                </c:pt>
                <c:pt idx="5">
                  <c:v>1.03</c:v>
                </c:pt>
                <c:pt idx="6">
                  <c:v>0.43</c:v>
                </c:pt>
                <c:pt idx="7">
                  <c:v>0.42</c:v>
                </c:pt>
                <c:pt idx="8">
                  <c:v>0.67</c:v>
                </c:pt>
                <c:pt idx="9">
                  <c:v>1.07</c:v>
                </c:pt>
                <c:pt idx="10">
                  <c:v>-0.43</c:v>
                </c:pt>
                <c:pt idx="11">
                  <c:v>-0.6</c:v>
                </c:pt>
                <c:pt idx="12">
                  <c:v>0.93</c:v>
                </c:pt>
                <c:pt idx="13">
                  <c:v>-0.17</c:v>
                </c:pt>
                <c:pt idx="14">
                  <c:v>-0.88</c:v>
                </c:pt>
                <c:pt idx="15">
                  <c:v>-0.12</c:v>
                </c:pt>
                <c:pt idx="16">
                  <c:v>1.26</c:v>
                </c:pt>
                <c:pt idx="17">
                  <c:v>0.33</c:v>
                </c:pt>
                <c:pt idx="18">
                  <c:v>0.3</c:v>
                </c:pt>
                <c:pt idx="19">
                  <c:v>1.25</c:v>
                </c:pt>
                <c:pt idx="20">
                  <c:v>-1.69</c:v>
                </c:pt>
                <c:pt idx="21">
                  <c:v>1.05</c:v>
                </c:pt>
                <c:pt idx="22">
                  <c:v>0.35</c:v>
                </c:pt>
                <c:pt idx="23">
                  <c:v>-0.64</c:v>
                </c:pt>
                <c:pt idx="24">
                  <c:v>0.28000000000000003</c:v>
                </c:pt>
                <c:pt idx="25">
                  <c:v>-0.26</c:v>
                </c:pt>
                <c:pt idx="26">
                  <c:v>0.01</c:v>
                </c:pt>
                <c:pt idx="27">
                  <c:v>-0.11</c:v>
                </c:pt>
                <c:pt idx="28">
                  <c:v>0.69</c:v>
                </c:pt>
                <c:pt idx="29">
                  <c:v>-0.98</c:v>
                </c:pt>
                <c:pt idx="30">
                  <c:v>0.28999999999999998</c:v>
                </c:pt>
                <c:pt idx="31">
                  <c:v>0.83</c:v>
                </c:pt>
                <c:pt idx="32">
                  <c:v>-0.22</c:v>
                </c:pt>
                <c:pt idx="33">
                  <c:v>-1.1000000000000001</c:v>
                </c:pt>
                <c:pt idx="34">
                  <c:v>1.89</c:v>
                </c:pt>
                <c:pt idx="35">
                  <c:v>0.92</c:v>
                </c:pt>
                <c:pt idx="36">
                  <c:v>-0.2</c:v>
                </c:pt>
                <c:pt idx="37">
                  <c:v>-1.1399999999999999</c:v>
                </c:pt>
                <c:pt idx="38">
                  <c:v>2.1</c:v>
                </c:pt>
                <c:pt idx="39">
                  <c:v>0.61</c:v>
                </c:pt>
                <c:pt idx="40">
                  <c:v>0.26</c:v>
                </c:pt>
                <c:pt idx="41">
                  <c:v>-0.56999999999999995</c:v>
                </c:pt>
                <c:pt idx="42">
                  <c:v>0.64</c:v>
                </c:pt>
                <c:pt idx="43">
                  <c:v>-2.46</c:v>
                </c:pt>
                <c:pt idx="44">
                  <c:v>0.6</c:v>
                </c:pt>
                <c:pt idx="45">
                  <c:v>-0.45</c:v>
                </c:pt>
                <c:pt idx="46">
                  <c:v>0.03</c:v>
                </c:pt>
                <c:pt idx="47">
                  <c:v>0.63</c:v>
                </c:pt>
                <c:pt idx="48">
                  <c:v>-0.38</c:v>
                </c:pt>
                <c:pt idx="49">
                  <c:v>1.1200000000000001</c:v>
                </c:pt>
                <c:pt idx="50">
                  <c:v>-0.19</c:v>
                </c:pt>
                <c:pt idx="51">
                  <c:v>-1.1599999999999999</c:v>
                </c:pt>
                <c:pt idx="52">
                  <c:v>0.76</c:v>
                </c:pt>
                <c:pt idx="53">
                  <c:v>0.02</c:v>
                </c:pt>
                <c:pt idx="54">
                  <c:v>-0.51</c:v>
                </c:pt>
                <c:pt idx="55">
                  <c:v>0.63</c:v>
                </c:pt>
                <c:pt idx="56">
                  <c:v>-0.46</c:v>
                </c:pt>
                <c:pt idx="57">
                  <c:v>-1.48</c:v>
                </c:pt>
                <c:pt idx="58">
                  <c:v>0.33</c:v>
                </c:pt>
                <c:pt idx="59">
                  <c:v>0.16</c:v>
                </c:pt>
                <c:pt idx="60">
                  <c:v>0.32</c:v>
                </c:pt>
                <c:pt idx="61">
                  <c:v>-1.22</c:v>
                </c:pt>
                <c:pt idx="62">
                  <c:v>-0.55000000000000004</c:v>
                </c:pt>
                <c:pt idx="63">
                  <c:v>0.23</c:v>
                </c:pt>
                <c:pt idx="64">
                  <c:v>0.79</c:v>
                </c:pt>
                <c:pt idx="65">
                  <c:v>0</c:v>
                </c:pt>
                <c:pt idx="66">
                  <c:v>0.64</c:v>
                </c:pt>
                <c:pt idx="67">
                  <c:v>-0.35</c:v>
                </c:pt>
                <c:pt idx="68">
                  <c:v>-0.83</c:v>
                </c:pt>
                <c:pt idx="69">
                  <c:v>-0.93</c:v>
                </c:pt>
                <c:pt idx="70">
                  <c:v>-0.33</c:v>
                </c:pt>
                <c:pt idx="71">
                  <c:v>-3.23</c:v>
                </c:pt>
                <c:pt idx="72">
                  <c:v>1.46</c:v>
                </c:pt>
                <c:pt idx="73">
                  <c:v>1.48</c:v>
                </c:pt>
                <c:pt idx="74">
                  <c:v>0.82</c:v>
                </c:pt>
                <c:pt idx="75">
                  <c:v>-1.1399999999999999</c:v>
                </c:pt>
                <c:pt idx="76">
                  <c:v>-0.92</c:v>
                </c:pt>
                <c:pt idx="77">
                  <c:v>1.02</c:v>
                </c:pt>
                <c:pt idx="78">
                  <c:v>-0.49</c:v>
                </c:pt>
                <c:pt idx="79">
                  <c:v>-0.48</c:v>
                </c:pt>
                <c:pt idx="80">
                  <c:v>1.71</c:v>
                </c:pt>
                <c:pt idx="81">
                  <c:v>-0.17</c:v>
                </c:pt>
                <c:pt idx="82">
                  <c:v>-1.67</c:v>
                </c:pt>
                <c:pt idx="83">
                  <c:v>1.44</c:v>
                </c:pt>
                <c:pt idx="84">
                  <c:v>0.31</c:v>
                </c:pt>
                <c:pt idx="85">
                  <c:v>-0.92</c:v>
                </c:pt>
                <c:pt idx="86">
                  <c:v>0.61</c:v>
                </c:pt>
                <c:pt idx="87">
                  <c:v>-1.5</c:v>
                </c:pt>
                <c:pt idx="88">
                  <c:v>-1.73</c:v>
                </c:pt>
                <c:pt idx="89">
                  <c:v>-0.2</c:v>
                </c:pt>
                <c:pt idx="90">
                  <c:v>-3.12</c:v>
                </c:pt>
                <c:pt idx="91">
                  <c:v>0.37</c:v>
                </c:pt>
                <c:pt idx="92">
                  <c:v>0.05</c:v>
                </c:pt>
                <c:pt idx="93">
                  <c:v>1.05</c:v>
                </c:pt>
                <c:pt idx="94">
                  <c:v>0.53</c:v>
                </c:pt>
                <c:pt idx="95">
                  <c:v>2.0099999999999998</c:v>
                </c:pt>
                <c:pt idx="96">
                  <c:v>0.84</c:v>
                </c:pt>
                <c:pt idx="97">
                  <c:v>0.7</c:v>
                </c:pt>
                <c:pt idx="98">
                  <c:v>-2.94</c:v>
                </c:pt>
                <c:pt idx="99">
                  <c:v>0.98</c:v>
                </c:pt>
                <c:pt idx="100">
                  <c:v>-0.34</c:v>
                </c:pt>
                <c:pt idx="101">
                  <c:v>-0.48</c:v>
                </c:pt>
                <c:pt idx="102">
                  <c:v>0.71</c:v>
                </c:pt>
                <c:pt idx="103">
                  <c:v>0.44</c:v>
                </c:pt>
                <c:pt idx="104">
                  <c:v>-1.08</c:v>
                </c:pt>
                <c:pt idx="105">
                  <c:v>-0.8</c:v>
                </c:pt>
                <c:pt idx="106">
                  <c:v>0.19</c:v>
                </c:pt>
                <c:pt idx="107">
                  <c:v>0.27</c:v>
                </c:pt>
                <c:pt idx="108">
                  <c:v>0.4</c:v>
                </c:pt>
                <c:pt idx="109">
                  <c:v>0.13</c:v>
                </c:pt>
                <c:pt idx="110">
                  <c:v>-0.42</c:v>
                </c:pt>
                <c:pt idx="111">
                  <c:v>0.57999999999999996</c:v>
                </c:pt>
                <c:pt idx="112">
                  <c:v>-0.09</c:v>
                </c:pt>
                <c:pt idx="113">
                  <c:v>-0.08</c:v>
                </c:pt>
                <c:pt idx="114">
                  <c:v>-0.87</c:v>
                </c:pt>
                <c:pt idx="115">
                  <c:v>-1.51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2C-5B45-A882-B3C277997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081856"/>
        <c:axId val="955084176"/>
      </c:scatterChart>
      <c:valAx>
        <c:axId val="95508185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084176"/>
        <c:crosses val="autoZero"/>
        <c:crossBetween val="midCat"/>
      </c:valAx>
      <c:valAx>
        <c:axId val="9550841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081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Sheet1!$A$3:$A$118</c:f>
              <c:numCache>
                <c:formatCode>General</c:formatCode>
                <c:ptCount val="116"/>
                <c:pt idx="0">
                  <c:v>0.46</c:v>
                </c:pt>
                <c:pt idx="1">
                  <c:v>-0.85</c:v>
                </c:pt>
                <c:pt idx="2">
                  <c:v>-0.5</c:v>
                </c:pt>
                <c:pt idx="3">
                  <c:v>-0.83</c:v>
                </c:pt>
                <c:pt idx="4">
                  <c:v>0.46</c:v>
                </c:pt>
                <c:pt idx="5">
                  <c:v>-0.4</c:v>
                </c:pt>
                <c:pt idx="6">
                  <c:v>-0.75</c:v>
                </c:pt>
                <c:pt idx="7">
                  <c:v>-0.4</c:v>
                </c:pt>
                <c:pt idx="8">
                  <c:v>-1.1200000000000001</c:v>
                </c:pt>
                <c:pt idx="9">
                  <c:v>7.0000000000000007E-2</c:v>
                </c:pt>
                <c:pt idx="10">
                  <c:v>-0.4</c:v>
                </c:pt>
                <c:pt idx="11">
                  <c:v>-0.4</c:v>
                </c:pt>
                <c:pt idx="12">
                  <c:v>-0.56999999999999995</c:v>
                </c:pt>
                <c:pt idx="13">
                  <c:v>-0.26</c:v>
                </c:pt>
                <c:pt idx="14">
                  <c:v>0.99</c:v>
                </c:pt>
                <c:pt idx="15">
                  <c:v>-2.35</c:v>
                </c:pt>
                <c:pt idx="16">
                  <c:v>0.01</c:v>
                </c:pt>
                <c:pt idx="17">
                  <c:v>-0.75</c:v>
                </c:pt>
                <c:pt idx="18">
                  <c:v>0.28000000000000003</c:v>
                </c:pt>
                <c:pt idx="19">
                  <c:v>-0.75</c:v>
                </c:pt>
                <c:pt idx="20">
                  <c:v>1.52</c:v>
                </c:pt>
                <c:pt idx="21">
                  <c:v>-0.5</c:v>
                </c:pt>
                <c:pt idx="22">
                  <c:v>-0.4</c:v>
                </c:pt>
                <c:pt idx="23">
                  <c:v>0.28000000000000003</c:v>
                </c:pt>
                <c:pt idx="24">
                  <c:v>0.12</c:v>
                </c:pt>
                <c:pt idx="25">
                  <c:v>-0.4</c:v>
                </c:pt>
                <c:pt idx="26">
                  <c:v>-0.75</c:v>
                </c:pt>
                <c:pt idx="27">
                  <c:v>-0.75</c:v>
                </c:pt>
                <c:pt idx="28">
                  <c:v>0.84</c:v>
                </c:pt>
                <c:pt idx="29">
                  <c:v>1.29</c:v>
                </c:pt>
                <c:pt idx="30">
                  <c:v>-1.66</c:v>
                </c:pt>
                <c:pt idx="31">
                  <c:v>-1.66</c:v>
                </c:pt>
                <c:pt idx="32">
                  <c:v>2.02</c:v>
                </c:pt>
                <c:pt idx="33">
                  <c:v>0.77</c:v>
                </c:pt>
                <c:pt idx="34">
                  <c:v>-1.82</c:v>
                </c:pt>
                <c:pt idx="35">
                  <c:v>-0.83</c:v>
                </c:pt>
                <c:pt idx="36">
                  <c:v>-0.4</c:v>
                </c:pt>
                <c:pt idx="37">
                  <c:v>0.51</c:v>
                </c:pt>
                <c:pt idx="38">
                  <c:v>-0.26</c:v>
                </c:pt>
                <c:pt idx="39">
                  <c:v>-0.4</c:v>
                </c:pt>
                <c:pt idx="40">
                  <c:v>-0.83</c:v>
                </c:pt>
                <c:pt idx="41">
                  <c:v>0.2</c:v>
                </c:pt>
                <c:pt idx="42">
                  <c:v>-0.4</c:v>
                </c:pt>
                <c:pt idx="43">
                  <c:v>1.1599999999999999</c:v>
                </c:pt>
                <c:pt idx="44">
                  <c:v>0.74</c:v>
                </c:pt>
                <c:pt idx="45">
                  <c:v>0.83</c:v>
                </c:pt>
                <c:pt idx="46">
                  <c:v>-1.56</c:v>
                </c:pt>
                <c:pt idx="47">
                  <c:v>0.73</c:v>
                </c:pt>
                <c:pt idx="48">
                  <c:v>0.06</c:v>
                </c:pt>
                <c:pt idx="49">
                  <c:v>1.23</c:v>
                </c:pt>
                <c:pt idx="50">
                  <c:v>0.22</c:v>
                </c:pt>
                <c:pt idx="51">
                  <c:v>2.15</c:v>
                </c:pt>
                <c:pt idx="52">
                  <c:v>-0.08</c:v>
                </c:pt>
                <c:pt idx="53">
                  <c:v>-0.92</c:v>
                </c:pt>
                <c:pt idx="54">
                  <c:v>1.8</c:v>
                </c:pt>
                <c:pt idx="55">
                  <c:v>-0.92</c:v>
                </c:pt>
                <c:pt idx="56">
                  <c:v>7.0000000000000007E-2</c:v>
                </c:pt>
                <c:pt idx="57">
                  <c:v>1.97</c:v>
                </c:pt>
                <c:pt idx="58">
                  <c:v>1.21</c:v>
                </c:pt>
                <c:pt idx="59">
                  <c:v>0.56999999999999995</c:v>
                </c:pt>
                <c:pt idx="60">
                  <c:v>2.19</c:v>
                </c:pt>
                <c:pt idx="61">
                  <c:v>-0.26</c:v>
                </c:pt>
                <c:pt idx="62">
                  <c:v>0.77</c:v>
                </c:pt>
                <c:pt idx="63">
                  <c:v>0.99</c:v>
                </c:pt>
                <c:pt idx="64">
                  <c:v>-1.07</c:v>
                </c:pt>
                <c:pt idx="65">
                  <c:v>-0.28999999999999998</c:v>
                </c:pt>
                <c:pt idx="66">
                  <c:v>-0.83</c:v>
                </c:pt>
                <c:pt idx="67">
                  <c:v>-1.24</c:v>
                </c:pt>
                <c:pt idx="68">
                  <c:v>0.8</c:v>
                </c:pt>
                <c:pt idx="69">
                  <c:v>0.93</c:v>
                </c:pt>
                <c:pt idx="70">
                  <c:v>1.87</c:v>
                </c:pt>
                <c:pt idx="71">
                  <c:v>2.09</c:v>
                </c:pt>
                <c:pt idx="72">
                  <c:v>-2.64</c:v>
                </c:pt>
                <c:pt idx="73">
                  <c:v>-0.37</c:v>
                </c:pt>
                <c:pt idx="74">
                  <c:v>0.09</c:v>
                </c:pt>
                <c:pt idx="75">
                  <c:v>-1.17</c:v>
                </c:pt>
                <c:pt idx="76">
                  <c:v>0.12</c:v>
                </c:pt>
                <c:pt idx="77">
                  <c:v>1.21</c:v>
                </c:pt>
                <c:pt idx="78">
                  <c:v>0.67</c:v>
                </c:pt>
                <c:pt idx="79">
                  <c:v>0.2</c:v>
                </c:pt>
                <c:pt idx="80">
                  <c:v>-0.4</c:v>
                </c:pt>
                <c:pt idx="81">
                  <c:v>0.25</c:v>
                </c:pt>
                <c:pt idx="82">
                  <c:v>0.03</c:v>
                </c:pt>
                <c:pt idx="83">
                  <c:v>-1.66</c:v>
                </c:pt>
                <c:pt idx="84">
                  <c:v>-0.32</c:v>
                </c:pt>
                <c:pt idx="85">
                  <c:v>-0.51</c:v>
                </c:pt>
                <c:pt idx="86">
                  <c:v>-1.1200000000000001</c:v>
                </c:pt>
                <c:pt idx="87">
                  <c:v>0.19</c:v>
                </c:pt>
                <c:pt idx="88">
                  <c:v>1.0900000000000001</c:v>
                </c:pt>
                <c:pt idx="89">
                  <c:v>-0.13</c:v>
                </c:pt>
                <c:pt idx="90">
                  <c:v>-0.22</c:v>
                </c:pt>
                <c:pt idx="91">
                  <c:v>0.28999999999999998</c:v>
                </c:pt>
                <c:pt idx="92">
                  <c:v>-0.14000000000000001</c:v>
                </c:pt>
                <c:pt idx="93">
                  <c:v>-0.3</c:v>
                </c:pt>
                <c:pt idx="94">
                  <c:v>1</c:v>
                </c:pt>
                <c:pt idx="95">
                  <c:v>-0.22</c:v>
                </c:pt>
                <c:pt idx="96">
                  <c:v>0.99</c:v>
                </c:pt>
                <c:pt idx="97">
                  <c:v>-1.27</c:v>
                </c:pt>
                <c:pt idx="98">
                  <c:v>0.46</c:v>
                </c:pt>
                <c:pt idx="99">
                  <c:v>-1.39</c:v>
                </c:pt>
                <c:pt idx="100">
                  <c:v>-1.6</c:v>
                </c:pt>
                <c:pt idx="101">
                  <c:v>0.28000000000000003</c:v>
                </c:pt>
                <c:pt idx="102">
                  <c:v>0.19</c:v>
                </c:pt>
                <c:pt idx="103">
                  <c:v>-1.39</c:v>
                </c:pt>
                <c:pt idx="104">
                  <c:v>1.42</c:v>
                </c:pt>
                <c:pt idx="105">
                  <c:v>-0.26</c:v>
                </c:pt>
                <c:pt idx="106">
                  <c:v>-1.1200000000000001</c:v>
                </c:pt>
                <c:pt idx="107">
                  <c:v>-0.28999999999999998</c:v>
                </c:pt>
                <c:pt idx="108">
                  <c:v>-0.56999999999999995</c:v>
                </c:pt>
                <c:pt idx="109">
                  <c:v>-0.08</c:v>
                </c:pt>
                <c:pt idx="110">
                  <c:v>1.27</c:v>
                </c:pt>
                <c:pt idx="111">
                  <c:v>1.89</c:v>
                </c:pt>
                <c:pt idx="112">
                  <c:v>0.2</c:v>
                </c:pt>
                <c:pt idx="113">
                  <c:v>0.49</c:v>
                </c:pt>
                <c:pt idx="114">
                  <c:v>-0.04</c:v>
                </c:pt>
                <c:pt idx="115">
                  <c:v>1.21</c:v>
                </c:pt>
              </c:numCache>
            </c:numRef>
          </c:xVal>
          <c:yVal>
            <c:numRef>
              <c:f>Sheet1!$B$3:$B$118</c:f>
              <c:numCache>
                <c:formatCode>General</c:formatCode>
                <c:ptCount val="116"/>
                <c:pt idx="0">
                  <c:v>1.7</c:v>
                </c:pt>
                <c:pt idx="1">
                  <c:v>0.37</c:v>
                </c:pt>
                <c:pt idx="2">
                  <c:v>1.35</c:v>
                </c:pt>
                <c:pt idx="3">
                  <c:v>1.65</c:v>
                </c:pt>
                <c:pt idx="4">
                  <c:v>0.39</c:v>
                </c:pt>
                <c:pt idx="5">
                  <c:v>1.26</c:v>
                </c:pt>
                <c:pt idx="6">
                  <c:v>1.53</c:v>
                </c:pt>
                <c:pt idx="7">
                  <c:v>1.88</c:v>
                </c:pt>
                <c:pt idx="8">
                  <c:v>0.67</c:v>
                </c:pt>
                <c:pt idx="9">
                  <c:v>0.11</c:v>
                </c:pt>
                <c:pt idx="10">
                  <c:v>0.86</c:v>
                </c:pt>
                <c:pt idx="11">
                  <c:v>-0.61</c:v>
                </c:pt>
                <c:pt idx="12">
                  <c:v>0.9</c:v>
                </c:pt>
                <c:pt idx="13">
                  <c:v>-1.33</c:v>
                </c:pt>
                <c:pt idx="14">
                  <c:v>-0.08</c:v>
                </c:pt>
                <c:pt idx="15">
                  <c:v>0.19</c:v>
                </c:pt>
                <c:pt idx="16">
                  <c:v>1.4</c:v>
                </c:pt>
                <c:pt idx="17">
                  <c:v>-0.82</c:v>
                </c:pt>
                <c:pt idx="18">
                  <c:v>0.83</c:v>
                </c:pt>
                <c:pt idx="19">
                  <c:v>0.81</c:v>
                </c:pt>
                <c:pt idx="20">
                  <c:v>-2.0099999999999998</c:v>
                </c:pt>
                <c:pt idx="21">
                  <c:v>1.1499999999999999</c:v>
                </c:pt>
                <c:pt idx="22">
                  <c:v>0.86</c:v>
                </c:pt>
                <c:pt idx="23">
                  <c:v>-1.33</c:v>
                </c:pt>
                <c:pt idx="24">
                  <c:v>0.44</c:v>
                </c:pt>
                <c:pt idx="25">
                  <c:v>-0.16</c:v>
                </c:pt>
                <c:pt idx="26">
                  <c:v>-0.03</c:v>
                </c:pt>
                <c:pt idx="27">
                  <c:v>1.46</c:v>
                </c:pt>
                <c:pt idx="28">
                  <c:v>0.09</c:v>
                </c:pt>
                <c:pt idx="29">
                  <c:v>-2.25</c:v>
                </c:pt>
                <c:pt idx="30">
                  <c:v>0.63</c:v>
                </c:pt>
                <c:pt idx="31">
                  <c:v>0.71</c:v>
                </c:pt>
                <c:pt idx="32">
                  <c:v>0.11</c:v>
                </c:pt>
                <c:pt idx="33">
                  <c:v>-1.26</c:v>
                </c:pt>
                <c:pt idx="34">
                  <c:v>0.49</c:v>
                </c:pt>
                <c:pt idx="35">
                  <c:v>0.94</c:v>
                </c:pt>
                <c:pt idx="36">
                  <c:v>0.79</c:v>
                </c:pt>
                <c:pt idx="37">
                  <c:v>-0.66</c:v>
                </c:pt>
                <c:pt idx="38">
                  <c:v>0.51</c:v>
                </c:pt>
                <c:pt idx="39">
                  <c:v>0.55000000000000004</c:v>
                </c:pt>
                <c:pt idx="40">
                  <c:v>-0.87</c:v>
                </c:pt>
                <c:pt idx="41">
                  <c:v>-0.46</c:v>
                </c:pt>
                <c:pt idx="42">
                  <c:v>-0.62</c:v>
                </c:pt>
                <c:pt idx="43">
                  <c:v>-2.76</c:v>
                </c:pt>
                <c:pt idx="44">
                  <c:v>0.38</c:v>
                </c:pt>
                <c:pt idx="45">
                  <c:v>-0.69</c:v>
                </c:pt>
                <c:pt idx="46">
                  <c:v>0.48</c:v>
                </c:pt>
                <c:pt idx="47">
                  <c:v>0.49</c:v>
                </c:pt>
                <c:pt idx="48">
                  <c:v>0.08</c:v>
                </c:pt>
                <c:pt idx="49">
                  <c:v>1.23</c:v>
                </c:pt>
                <c:pt idx="50">
                  <c:v>-0.32</c:v>
                </c:pt>
                <c:pt idx="51">
                  <c:v>-1.71</c:v>
                </c:pt>
                <c:pt idx="52">
                  <c:v>0.38</c:v>
                </c:pt>
                <c:pt idx="53">
                  <c:v>0.65</c:v>
                </c:pt>
                <c:pt idx="54">
                  <c:v>0.36</c:v>
                </c:pt>
                <c:pt idx="55">
                  <c:v>-0.66</c:v>
                </c:pt>
                <c:pt idx="56">
                  <c:v>-0.54</c:v>
                </c:pt>
                <c:pt idx="57">
                  <c:v>-0.49</c:v>
                </c:pt>
                <c:pt idx="58">
                  <c:v>0.18</c:v>
                </c:pt>
                <c:pt idx="59">
                  <c:v>-0.54</c:v>
                </c:pt>
                <c:pt idx="60">
                  <c:v>-0.18</c:v>
                </c:pt>
                <c:pt idx="61">
                  <c:v>-0.88</c:v>
                </c:pt>
                <c:pt idx="62">
                  <c:v>1.07</c:v>
                </c:pt>
                <c:pt idx="63">
                  <c:v>0.33</c:v>
                </c:pt>
                <c:pt idx="64">
                  <c:v>0.17</c:v>
                </c:pt>
                <c:pt idx="65">
                  <c:v>0.48</c:v>
                </c:pt>
                <c:pt idx="66">
                  <c:v>0.93</c:v>
                </c:pt>
                <c:pt idx="67">
                  <c:v>0.49</c:v>
                </c:pt>
                <c:pt idx="68">
                  <c:v>-1.1399999999999999</c:v>
                </c:pt>
                <c:pt idx="69">
                  <c:v>-0.93</c:v>
                </c:pt>
                <c:pt idx="70">
                  <c:v>-0.8</c:v>
                </c:pt>
                <c:pt idx="71">
                  <c:v>-1.58</c:v>
                </c:pt>
                <c:pt idx="72">
                  <c:v>-0.35</c:v>
                </c:pt>
                <c:pt idx="73">
                  <c:v>1.68</c:v>
                </c:pt>
                <c:pt idx="74">
                  <c:v>1.53</c:v>
                </c:pt>
                <c:pt idx="75">
                  <c:v>0.03</c:v>
                </c:pt>
                <c:pt idx="76">
                  <c:v>-0.66</c:v>
                </c:pt>
                <c:pt idx="77">
                  <c:v>-0.41</c:v>
                </c:pt>
                <c:pt idx="78">
                  <c:v>-1.22</c:v>
                </c:pt>
                <c:pt idx="79">
                  <c:v>7.0000000000000007E-2</c:v>
                </c:pt>
                <c:pt idx="80">
                  <c:v>0.2</c:v>
                </c:pt>
                <c:pt idx="81">
                  <c:v>0.27</c:v>
                </c:pt>
                <c:pt idx="82">
                  <c:v>-1.34</c:v>
                </c:pt>
                <c:pt idx="83">
                  <c:v>1.56</c:v>
                </c:pt>
                <c:pt idx="84">
                  <c:v>0.52</c:v>
                </c:pt>
                <c:pt idx="85">
                  <c:v>-1.37</c:v>
                </c:pt>
                <c:pt idx="86">
                  <c:v>0.59</c:v>
                </c:pt>
                <c:pt idx="87">
                  <c:v>-1.24</c:v>
                </c:pt>
                <c:pt idx="88">
                  <c:v>-2.5099999999999998</c:v>
                </c:pt>
                <c:pt idx="89">
                  <c:v>-0.26</c:v>
                </c:pt>
                <c:pt idx="90">
                  <c:v>-1.36</c:v>
                </c:pt>
                <c:pt idx="91">
                  <c:v>0.89</c:v>
                </c:pt>
                <c:pt idx="92">
                  <c:v>0.22</c:v>
                </c:pt>
                <c:pt idx="93">
                  <c:v>-0.96</c:v>
                </c:pt>
                <c:pt idx="94">
                  <c:v>0.21</c:v>
                </c:pt>
                <c:pt idx="95">
                  <c:v>1.07</c:v>
                </c:pt>
                <c:pt idx="96">
                  <c:v>-0.02</c:v>
                </c:pt>
                <c:pt idx="97">
                  <c:v>0.76</c:v>
                </c:pt>
                <c:pt idx="98">
                  <c:v>-2.16</c:v>
                </c:pt>
                <c:pt idx="99">
                  <c:v>0.28999999999999998</c:v>
                </c:pt>
                <c:pt idx="100">
                  <c:v>1.37</c:v>
                </c:pt>
                <c:pt idx="101">
                  <c:v>-0.28999999999999998</c:v>
                </c:pt>
                <c:pt idx="102">
                  <c:v>0.14000000000000001</c:v>
                </c:pt>
                <c:pt idx="103">
                  <c:v>-0.35</c:v>
                </c:pt>
                <c:pt idx="104">
                  <c:v>-1.55</c:v>
                </c:pt>
                <c:pt idx="105">
                  <c:v>-0.72</c:v>
                </c:pt>
                <c:pt idx="106">
                  <c:v>-0.15</c:v>
                </c:pt>
                <c:pt idx="107">
                  <c:v>0.74</c:v>
                </c:pt>
                <c:pt idx="108">
                  <c:v>-0.13</c:v>
                </c:pt>
                <c:pt idx="109">
                  <c:v>-0.26</c:v>
                </c:pt>
                <c:pt idx="110">
                  <c:v>0.36</c:v>
                </c:pt>
                <c:pt idx="111">
                  <c:v>0.1</c:v>
                </c:pt>
                <c:pt idx="112">
                  <c:v>-0.28999999999999998</c:v>
                </c:pt>
                <c:pt idx="113">
                  <c:v>0.65</c:v>
                </c:pt>
                <c:pt idx="114">
                  <c:v>0.17</c:v>
                </c:pt>
                <c:pt idx="115">
                  <c:v>-2.48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D9A-C54D-B12E-360818451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316976"/>
        <c:axId val="954319296"/>
      </c:scatterChart>
      <c:valAx>
        <c:axId val="95431697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319296"/>
        <c:crosses val="autoZero"/>
        <c:crossBetween val="midCat"/>
      </c:valAx>
      <c:valAx>
        <c:axId val="9543192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316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0.74612</cdr:x>
      <cdr:y>0</cdr:y>
    </cdr:from>
    <cdr:to>
      <cdr:x>1</cdr:x>
      <cdr:y>0.37158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6298" y="0"/>
          <a:ext cx="1427897" cy="83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dirty="0">
            <a:latin typeface="Georgia" panose="02040502050405020303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10578-3955-7940-9B9F-1EB380F5C94E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128EA-882E-4249-BCC6-310735BC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7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rollout of our New Strategic Plan for 2018-2022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FA5A7-F66E-4CA7-989D-C1C2222236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4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My training has primarily focused on these youth with CU traits so here is a very brief overview of CU traits: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-In 2013 -</a:t>
            </a:r>
            <a:r>
              <a:rPr lang="en-US" dirty="0"/>
              <a:t>CU trait</a:t>
            </a:r>
            <a:r>
              <a:rPr lang="en-US" baseline="0" dirty="0"/>
              <a:t>s were </a:t>
            </a:r>
            <a:r>
              <a:rPr lang="en-US" dirty="0"/>
              <a:t>integrated into DSM-5</a:t>
            </a:r>
            <a:r>
              <a:rPr lang="en-US" baseline="0" dirty="0"/>
              <a:t> as a specifier for conduct disorder</a:t>
            </a:r>
          </a:p>
          <a:p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So if a kiddo has conduct problems for a year and also exhibits at least two of these symptoms </a:t>
            </a:r>
            <a:r>
              <a:rPr lang="mr-IN" baseline="0" dirty="0"/>
              <a:t>–</a:t>
            </a:r>
            <a:r>
              <a:rPr lang="en-US" baseline="0" dirty="0"/>
              <a:t> lack of remorse, callous lack of empathy, unconcerned about performance, or shallow or deficient affect </a:t>
            </a:r>
            <a:r>
              <a:rPr lang="mr-IN" baseline="0" dirty="0"/>
              <a:t>–</a:t>
            </a:r>
            <a:r>
              <a:rPr lang="en-US" baseline="0" dirty="0"/>
              <a:t> they meet criteria for this specifier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These kiddos are important because they often engage in antisocial behavior and come into contact with the juvenile justice system </a:t>
            </a:r>
            <a:r>
              <a:rPr lang="en-US" baseline="0" dirty="0">
                <a:sym typeface="Wingdings"/>
              </a:rPr>
              <a:t> my graduate work focused on these youth in the juvenile justice system with the crossroads study, which is a comprehensive examination of how different forms of processing affect youth over time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sym typeface="Wingdings"/>
              </a:rPr>
              <a:t>I’ve continued to study CU traits but have shifted my focus to understanding the neurobiology of CU traits with functional MRI </a:t>
            </a:r>
            <a:r>
              <a:rPr lang="mr-IN" baseline="0" dirty="0">
                <a:sym typeface="Wingdings"/>
              </a:rPr>
              <a:t>–</a:t>
            </a:r>
            <a:r>
              <a:rPr lang="en-US" baseline="0" dirty="0">
                <a:sym typeface="Wingdings"/>
              </a:rPr>
              <a:t> which lead me to work w/ Dr. Blair and Dr. White at Boys Town after they left NIMH 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sym typeface="Wingdings"/>
              </a:rPr>
              <a:t>So today I’ll be sharing some exciting work that we’ve been able to do focusing on fMRI data on youth with CU traits and the importance of the amygdala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58C4-404E-0146-861A-D1241B1D8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5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0A70-4B45-4C74-B74A-E6473A99F6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5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DEBA4-633B-8D49-AEE7-A78C9141C5B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3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B3CBA-7301-4A16-A774-16ADB88DE597}" type="slidenum">
              <a:rPr lang="en-US"/>
              <a:pPr/>
              <a:t>11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CD343-EDB6-47E3-9378-E03BBA878C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55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5FCF-E83F-B84A-A667-5A7C39E6C8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2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BDF82-1043-6C4A-8B2F-101509CCF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C1E3C-09A6-E241-8B9F-0FAD82763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CFA85-F10E-6847-8480-7D740FB7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3FE3-6FA8-8944-94EE-EB4A1A2DA419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FE483-0C20-5344-AE91-8BE1C3B2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FC8EE-EBAD-204D-BB79-BA403FA2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E-DF8D-7148-AC02-451E70F2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8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86695-3C53-C54B-84CE-7B5D257F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5DAB7-EF38-9E47-B47E-740505F81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BBB7D-499C-FE4E-8869-6BBF971C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3FE3-6FA8-8944-94EE-EB4A1A2DA419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5ED21-74ED-CC43-A4F9-E687E7A7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9FE34-922A-4B4F-9BD5-7552701E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E-DF8D-7148-AC02-451E70F2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6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F36D21-ACDA-454C-8C13-A3B1DAD21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394C8-DEA0-3A48-B048-8D8342C88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D7E4C-A712-E542-8BE6-6ACBCC45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3FE3-6FA8-8944-94EE-EB4A1A2DA419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6BE20-D319-A74F-B3AF-28EFDE6F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0494B-07C2-6043-810F-15377567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E-DF8D-7148-AC02-451E70F2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18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45EF-95D7-2645-BFCF-3FBA69733A91}" type="datetime1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4F2D-01AE-4304-869A-A08321D60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4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5F6C2E-97F7-6C4E-B5E4-583E199A6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11A37-BFB3-DD42-8E13-4EBE1EB3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108" y="865997"/>
            <a:ext cx="9329981" cy="1094540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88991F-3363-1649-A92D-C787CEEB6BF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94108" y="2116299"/>
            <a:ext cx="9329980" cy="3199619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add subtitle/content</a:t>
            </a:r>
          </a:p>
        </p:txBody>
      </p:sp>
    </p:spTree>
    <p:extLst>
      <p:ext uri="{BB962C8B-B14F-4D97-AF65-F5344CB8AC3E}">
        <p14:creationId xmlns:p14="http://schemas.microsoft.com/office/powerpoint/2010/main" val="122534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076B-72A6-CC47-9D01-C5C0DAFA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A1661-70E5-CE4C-A17B-AB40A703C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98B49-BCEF-8E41-93FA-37289720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3FE3-6FA8-8944-94EE-EB4A1A2DA419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120E4-BDBA-3A47-BD23-CE6DE96C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83A9B-6B8B-8D40-BBCF-6C196297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E-DF8D-7148-AC02-451E70F2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F1776-5463-284F-B9A5-D1D0CA5F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FB55B-C27D-914E-B8BE-364591E16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F1DEA-7513-5345-A244-F7160F69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3FE3-6FA8-8944-94EE-EB4A1A2DA419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619D0-EE7F-1346-ABA1-B53D3269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1C90F-D004-4D43-A8B8-3704BFF1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E-DF8D-7148-AC02-451E70F2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93B3-0B2F-B94C-A095-DD6B04B5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74DF5-308E-4B4D-A4EA-23BA0D6ED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1754B-0D25-C14F-A8E7-A26206BA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A3B22-2D64-BF4D-A869-9F5972D2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3FE3-6FA8-8944-94EE-EB4A1A2DA419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29505-C415-A146-B7F7-686BD8B6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9CEE6-0522-4144-AA6E-0C005D18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E-DF8D-7148-AC02-451E70F2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ABA0-8842-9E4F-92C2-7AC80A1E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CA762-4111-AD42-BE54-2A4EE37E5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0B330-E9DF-B545-8DBC-0A71336B4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20FF7-DCEE-5C44-9D71-CFB73065D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B0B6E-A14F-D244-B246-B1D1645EC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3DA214-2C27-FD42-8CE7-968D1AF0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3FE3-6FA8-8944-94EE-EB4A1A2DA419}" type="datetimeFigureOut">
              <a:rPr lang="en-US" smtClean="0"/>
              <a:t>5/6/19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01F64-ED8F-404F-8D6D-9C25C786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759E6E-701B-E04B-8B49-38B3EE93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E-DF8D-7148-AC02-451E70F2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17DA-08FB-304C-942C-4592D58D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E4E5F-77CA-9242-99E5-31DEDD8C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3FE3-6FA8-8944-94EE-EB4A1A2DA419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D703B-5133-3740-9E25-3877C90E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8EAF7-2F36-1645-BC6D-FCF208BE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E-DF8D-7148-AC02-451E70F2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30DC6-2462-454C-A2F3-C3EF448F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3FE3-6FA8-8944-94EE-EB4A1A2DA419}" type="datetimeFigureOut">
              <a:rPr lang="en-US" smtClean="0"/>
              <a:t>5/6/19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A0A34-398F-564F-B86C-EF95E7F9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D94BC-735B-914F-BBEA-4B6DC186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E-DF8D-7148-AC02-451E70F2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9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64BF-D75E-FF49-A683-0D0B0DCD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11826-1E01-2547-8E9D-58666EA5E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3B263-3DBB-5B48-B13C-EB24464E5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22963-69EA-FC4A-B005-6FBEE5B3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3FE3-6FA8-8944-94EE-EB4A1A2DA419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F7E99-5E20-B445-A4FB-F5B21519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D4D94-B23A-974D-A922-92385E87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E-DF8D-7148-AC02-451E70F2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0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7241-A6F4-9446-87E1-A572B7D2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8C1F1-5951-514D-8434-5AE2C0840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F3158-B7EE-4C4D-BA53-54270B62B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67AA6-72A8-AD47-9E3C-BE2B200C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3FE3-6FA8-8944-94EE-EB4A1A2DA419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B198-234B-E245-A6C8-00E6A2FF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8125D-0F37-7844-A472-506A6AD1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E-DF8D-7148-AC02-451E70F2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B114F-5C10-FA4D-9142-6EF1BDFF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6CF2F-182A-5849-9D40-A6F86E4FF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BC3D-B317-4949-9FAF-D3382D1E1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63FE3-6FA8-8944-94EE-EB4A1A2DA419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0538D-90D2-8349-B977-B91838228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C6436-3ACE-644B-84C5-FB13F83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E791E-DF8D-7148-AC02-451E70F2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2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1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11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chart" Target="../charts/chart6.xml"/><Relationship Id="rId5" Type="http://schemas.openxmlformats.org/officeDocument/2006/relationships/image" Target="../media/image37.png"/><Relationship Id="rId10" Type="http://schemas.openxmlformats.org/officeDocument/2006/relationships/chart" Target="../charts/chart5.xml"/><Relationship Id="rId4" Type="http://schemas.openxmlformats.org/officeDocument/2006/relationships/image" Target="../media/image36.png"/><Relationship Id="rId9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chart" Target="../charts/char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18254"/>
            <a:ext cx="12192000" cy="22315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Neuro-cognitive systems underpinning antisocial behavior: Implications for male violence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7457" y="3257550"/>
            <a:ext cx="685800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75" dirty="0"/>
              <a:t>R.J.R. Blair</a:t>
            </a:r>
          </a:p>
          <a:p>
            <a:r>
              <a:rPr lang="en-US" sz="2475" dirty="0"/>
              <a:t>Center for Neurobehavioral Research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4F2D-01AE-4304-869A-A08321D600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221899"/>
            <a:ext cx="11084560" cy="4414202"/>
          </a:xfrm>
        </p:spPr>
        <p:txBody>
          <a:bodyPr>
            <a:normAutofit fontScale="55000" lnSpcReduction="20000"/>
          </a:bodyPr>
          <a:lstStyle/>
          <a:p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The neuro-cognitive systems that, when dysfunctional, increase aggression risk.</a:t>
            </a:r>
            <a:b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“Empathy”</a:t>
            </a:r>
          </a:p>
          <a:p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Acute Threat response</a:t>
            </a:r>
          </a:p>
          <a:p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Response control</a:t>
            </a:r>
          </a:p>
          <a:p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Reinforcement-based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29947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1D9A-1ECC-4906-8EA0-630D168CEA5D}" type="slidenum">
              <a:rPr lang="en-US"/>
              <a:pPr/>
              <a:t>11</a:t>
            </a:fld>
            <a:endParaRPr lang="en-US"/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9144000" cy="13339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Acute Threat Response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sz="3600" dirty="0">
                <a:latin typeface="Times New Roman"/>
                <a:cs typeface="Times New Roman"/>
              </a:rPr>
              <a:t>(Blair, </a:t>
            </a:r>
            <a:r>
              <a:rPr lang="en-US" sz="3600" i="1" dirty="0">
                <a:latin typeface="Times New Roman"/>
                <a:cs typeface="Times New Roman"/>
              </a:rPr>
              <a:t>Nature Neuroscience Reviews</a:t>
            </a:r>
            <a:r>
              <a:rPr lang="en-US" sz="3600" dirty="0">
                <a:latin typeface="Times New Roman"/>
                <a:cs typeface="Times New Roman"/>
              </a:rPr>
              <a:t>, 2014; cf. 2004)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1" y="1636110"/>
            <a:ext cx="4977989" cy="5029309"/>
          </a:xfrm>
          <a:prstGeom prst="rect">
            <a:avLst/>
          </a:prstGeom>
        </p:spPr>
      </p:pic>
      <p:pic>
        <p:nvPicPr>
          <p:cNvPr id="8" name="Picture 7" descr="Figure 2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350" y="1636110"/>
            <a:ext cx="3741850" cy="49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9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2513354" y="1229194"/>
          <a:ext cx="6962931" cy="5260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Slide" r:id="rId3" imgW="4570388" imgH="3427437" progId="PowerPoint.Slide.12">
                  <p:embed/>
                </p:oleObj>
              </mc:Choice>
              <mc:Fallback>
                <p:oleObj name="Slide" r:id="rId3" imgW="4570388" imgH="3427437" progId="PowerPoint.Slide.12">
                  <p:embed/>
                  <p:pic>
                    <p:nvPicPr>
                      <p:cNvPr id="819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354" y="1229194"/>
                        <a:ext cx="6962931" cy="5260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0065" y="142412"/>
            <a:ext cx="11677135" cy="936885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Affective Stroop Task (Blair et al., 2007)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12C-2004-D744-802F-0F9D96B62A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3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Hwang et al (2015)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E894-F64D-4C5F-B8AC-D1A2ED66818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Figure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655" y="1295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221899"/>
            <a:ext cx="11084560" cy="4414202"/>
          </a:xfrm>
        </p:spPr>
        <p:txBody>
          <a:bodyPr>
            <a:normAutofit fontScale="55000" lnSpcReduction="20000"/>
          </a:bodyPr>
          <a:lstStyle/>
          <a:p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The neuro-cognitive systems that, when dysfunctional, increase aggression risk.</a:t>
            </a:r>
            <a:b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“Empathy”</a:t>
            </a:r>
          </a:p>
          <a:p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Acute Threat response</a:t>
            </a:r>
          </a:p>
          <a:p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Response control</a:t>
            </a:r>
          </a:p>
          <a:p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Reinforcement-based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30487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817" y="1877484"/>
            <a:ext cx="9129183" cy="5020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E894-F64D-4C5F-B8AC-D1A2ED66818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983" y="0"/>
            <a:ext cx="84963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2513354" y="1229194"/>
          <a:ext cx="6962931" cy="5260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Slide" r:id="rId3" imgW="4570388" imgH="3427437" progId="PowerPoint.Slide.12">
                  <p:embed/>
                </p:oleObj>
              </mc:Choice>
              <mc:Fallback>
                <p:oleObj name="Slide" r:id="rId3" imgW="4570388" imgH="3427437" progId="PowerPoint.Slide.12">
                  <p:embed/>
                  <p:pic>
                    <p:nvPicPr>
                      <p:cNvPr id="819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354" y="1229194"/>
                        <a:ext cx="6962931" cy="5260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0065" y="142412"/>
            <a:ext cx="11677135" cy="936885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Affective Stroop Task (Blair et al., 2007)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12C-2004-D744-802F-0F9D96B62A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6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173173"/>
            <a:ext cx="11541210" cy="12036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Decrease activation in insula in children/adolescents with DBD (N=35, HC=18) in presence of increased cognitive demand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its correlation with ADHD symptom severity (Hwang et al., 2015)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85" name="Picture 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671"/>
          <a:stretch>
            <a:fillRect/>
          </a:stretch>
        </p:blipFill>
        <p:spPr bwMode="auto">
          <a:xfrm>
            <a:off x="2267485" y="1837302"/>
            <a:ext cx="7986701" cy="486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93545" y="6084222"/>
            <a:ext cx="31290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(Hwang et al, 2016) 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12C-2004-D744-802F-0F9D96B62A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4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221899"/>
            <a:ext cx="11084560" cy="4414202"/>
          </a:xfrm>
        </p:spPr>
        <p:txBody>
          <a:bodyPr>
            <a:normAutofit fontScale="55000" lnSpcReduction="20000"/>
          </a:bodyPr>
          <a:lstStyle/>
          <a:p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The neuro-cognitive systems that, when dysfunctional, increase aggression risk.</a:t>
            </a:r>
            <a:b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“Empathy”</a:t>
            </a:r>
          </a:p>
          <a:p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Acute Threat response</a:t>
            </a:r>
          </a:p>
          <a:p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Response control</a:t>
            </a:r>
          </a:p>
          <a:p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Reinforcement-based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896344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E894-F64D-4C5F-B8AC-D1A2ED66818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0" y="1235075"/>
            <a:ext cx="4940790" cy="5121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03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Reward Response (</a:t>
            </a:r>
            <a:r>
              <a:rPr lang="en-US" sz="4000" dirty="0" err="1">
                <a:latin typeface="Times New Roman" charset="0"/>
                <a:ea typeface="Times New Roman" charset="0"/>
                <a:cs typeface="Times New Roman" charset="0"/>
              </a:rPr>
              <a:t>Clithero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 &amp; Rangel, 2014)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8686800" y="3657600"/>
            <a:ext cx="0" cy="685800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13350" y="1339592"/>
            <a:ext cx="69786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Possibility: Excessive ventral striatal responses to the reward value of objects in the immediate environment could increase impulsive behavior (Casey &amp; Jones, 2010), including substance use (cf.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Edalati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et al., 2018;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Heitzeg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et al., 2015) and CD/CP.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Possibility 2: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Reduced reward sensitivity/ responsiveness, particularly within regions such as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vmPFC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, critical for the representation of long-term goals, should result in an individual who makes poorer decisions/be impulsive (Blair et al, 2018). They should be poorer in representing the long-term implications of their actions.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In addition, they are more likely to become frustrated; their actions will be less likely to achieve their goals (Blair, 2010). Increased frustration is associated with increased reactive aggression (Berkowitz, 1993).  </a:t>
            </a:r>
          </a:p>
        </p:txBody>
      </p:sp>
    </p:spTree>
    <p:extLst>
      <p:ext uri="{BB962C8B-B14F-4D97-AF65-F5344CB8AC3E}">
        <p14:creationId xmlns:p14="http://schemas.microsoft.com/office/powerpoint/2010/main" val="13272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997" y="1655653"/>
            <a:ext cx="11084560" cy="4414202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Determine the neuro-cognitive systems that, when dysfunctional, increase aggression risk?</a:t>
            </a:r>
            <a:b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Outline what is know about environmental influences (maltreatment) on the development of these neurons-cognitive systems</a:t>
            </a:r>
            <a:b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Discuss why males might be at increased risk for at least some of these forms of dysfunction.</a:t>
            </a:r>
            <a:b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Determine the impact of testosterone and why this hormone has an impact on aggression risk.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343657-8600-2543-9B96-9881474EAE85}"/>
              </a:ext>
            </a:extLst>
          </p:cNvPr>
          <p:cNvSpPr txBox="1">
            <a:spLocks/>
          </p:cNvSpPr>
          <p:nvPr/>
        </p:nvSpPr>
        <p:spPr>
          <a:xfrm>
            <a:off x="187569" y="183920"/>
            <a:ext cx="11793416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Plan</a:t>
            </a:r>
          </a:p>
        </p:txBody>
      </p:sp>
    </p:spTree>
    <p:extLst>
      <p:ext uri="{BB962C8B-B14F-4D97-AF65-F5344CB8AC3E}">
        <p14:creationId xmlns:p14="http://schemas.microsoft.com/office/powerpoint/2010/main" val="71814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Passive avoidance learning (White et al, AJP)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1" y="5940425"/>
            <a:ext cx="2133600" cy="476250"/>
          </a:xfrm>
        </p:spPr>
        <p:txBody>
          <a:bodyPr/>
          <a:lstStyle/>
          <a:p>
            <a:pPr>
              <a:defRPr/>
            </a:pPr>
            <a:fld id="{45373F49-EB0A-45D9-9DB7-4CBFD2AD11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1" y="1371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“Early” study: Finger et al. AJP, 2011.  Apparent signaling to early reinforcements within OFC and caudate .</a:t>
            </a:r>
          </a:p>
          <a:p>
            <a:r>
              <a:rPr lang="en-US" dirty="0"/>
              <a:t>Critical though to distinguish BOLD responses to cue from those to feedback.</a:t>
            </a:r>
          </a:p>
        </p:txBody>
      </p:sp>
      <p:pic>
        <p:nvPicPr>
          <p:cNvPr id="7" name="Picture 6" descr="Sunse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1" y="2590800"/>
            <a:ext cx="1625600" cy="121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458201" y="2590800"/>
            <a:ext cx="1371600" cy="1219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24602" y="2590800"/>
            <a:ext cx="1491669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Lose $5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(OR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-$1/+1$/+$5)</a:t>
            </a: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67201" y="2590800"/>
            <a:ext cx="1524000" cy="1219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4569" y="3962400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1" y="3962400"/>
            <a:ext cx="149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7202" y="3962400"/>
            <a:ext cx="15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0 - 3000ms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8202" y="3930134"/>
            <a:ext cx="15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0 - 3000ms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683001" y="3200400"/>
            <a:ext cx="584200" cy="1588"/>
          </a:xfrm>
          <a:prstGeom prst="straightConnector1">
            <a:avLst/>
          </a:prstGeom>
          <a:solidFill>
            <a:schemeClr val="tx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740400" y="3198812"/>
            <a:ext cx="584200" cy="1588"/>
          </a:xfrm>
          <a:prstGeom prst="straightConnector1">
            <a:avLst/>
          </a:prstGeom>
          <a:solidFill>
            <a:schemeClr val="tx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785101" y="3197224"/>
            <a:ext cx="584200" cy="1588"/>
          </a:xfrm>
          <a:prstGeom prst="straightConnector1">
            <a:avLst/>
          </a:prstGeom>
          <a:solidFill>
            <a:schemeClr val="tx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9537" name="Rectangle 1"/>
          <p:cNvSpPr>
            <a:spLocks noChangeArrowheads="1"/>
          </p:cNvSpPr>
          <p:nvPr/>
        </p:nvSpPr>
        <p:spPr bwMode="auto">
          <a:xfrm>
            <a:off x="1524001" y="4331733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ea typeface="Cambria" pitchFamily="18" charset="0"/>
                <a:cs typeface="Times New Roman" pitchFamily="18" charset="0"/>
              </a:rPr>
              <a:t>Regressors</a:t>
            </a:r>
            <a:r>
              <a:rPr lang="en-US" dirty="0">
                <a:ea typeface="Cambria" pitchFamily="18" charset="0"/>
                <a:cs typeface="Times New Roman" pitchFamily="18" charset="0"/>
              </a:rPr>
              <a:t> for Chosen, Non-Chosen and Reward, Punishment were weighted according to learning theory: </a:t>
            </a:r>
            <a:r>
              <a:rPr lang="en-US" dirty="0" err="1">
                <a:ea typeface="Cambria" pitchFamily="18" charset="0"/>
                <a:cs typeface="Times New Roman" pitchFamily="18" charset="0"/>
              </a:rPr>
              <a:t>Rescorla</a:t>
            </a:r>
            <a:r>
              <a:rPr lang="en-US" dirty="0">
                <a:ea typeface="Cambria" pitchFamily="18" charset="0"/>
                <a:cs typeface="Times New Roman" pitchFamily="18" charset="0"/>
              </a:rPr>
              <a:t>-Wagner:</a:t>
            </a:r>
          </a:p>
          <a:p>
            <a:pPr lvl="0"/>
            <a:r>
              <a:rPr lang="en-US" dirty="0">
                <a:ea typeface="Cambria" pitchFamily="18" charset="0"/>
                <a:cs typeface="Times New Roman" pitchFamily="18" charset="0"/>
              </a:rPr>
              <a:t>Prediction error for the current trial</a:t>
            </a:r>
            <a:r>
              <a:rPr lang="en-US" baseline="-30000" dirty="0">
                <a:ea typeface="Cambria" pitchFamily="18" charset="0"/>
                <a:cs typeface="Times New Roman" pitchFamily="18" charset="0"/>
              </a:rPr>
              <a:t>(t) </a:t>
            </a:r>
            <a:r>
              <a:rPr lang="en-US" dirty="0">
                <a:ea typeface="Cambria" pitchFamily="18" charset="0"/>
                <a:cs typeface="Times New Roman" pitchFamily="18" charset="0"/>
              </a:rPr>
              <a:t>equaled the feedback value for the current trial minus the expected value for the current trial.</a:t>
            </a:r>
            <a:endParaRPr lang="en-US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PE</a:t>
            </a:r>
            <a:r>
              <a:rPr lang="en-US" baseline="-30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(t)</a:t>
            </a:r>
            <a:r>
              <a:rPr lang="en-US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= F</a:t>
            </a:r>
            <a:r>
              <a:rPr lang="en-US" baseline="-30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(t)</a:t>
            </a:r>
            <a:r>
              <a:rPr lang="en-US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- EV</a:t>
            </a:r>
            <a:r>
              <a:rPr lang="en-US" baseline="-30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(t)</a:t>
            </a:r>
            <a:endParaRPr lang="en-US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EV was calculated via the following formula:</a:t>
            </a:r>
            <a:endParaRPr lang="en-US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EV</a:t>
            </a:r>
            <a:r>
              <a:rPr lang="en-US" baseline="-30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(t)</a:t>
            </a:r>
            <a:r>
              <a:rPr lang="en-US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= EV</a:t>
            </a:r>
            <a:r>
              <a:rPr lang="en-US" baseline="-30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(t-1)</a:t>
            </a:r>
            <a:r>
              <a:rPr lang="en-US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+ (</a:t>
            </a:r>
            <a:r>
              <a:rPr lang="en-US" dirty="0">
                <a:latin typeface="Times New Roman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*PE</a:t>
            </a:r>
            <a:r>
              <a:rPr lang="en-US" baseline="-30000" dirty="0">
                <a:latin typeface="Times New Roman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(t-1)</a:t>
            </a:r>
            <a:r>
              <a:rPr lang="en-US" dirty="0">
                <a:latin typeface="Times New Roman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23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974-229E-F741-B108-8A82201CEFC6}" type="slidenum">
              <a:rPr lang="en-US"/>
              <a:pPr/>
              <a:t>21</a:t>
            </a:fld>
            <a:endParaRPr lang="en-US"/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8839200" cy="914400"/>
          </a:xfrm>
        </p:spPr>
        <p:txBody>
          <a:bodyPr/>
          <a:lstStyle/>
          <a:p>
            <a:r>
              <a:rPr lang="en-US" dirty="0"/>
              <a:t>PA details; Impairment in CD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1"/>
            <a:ext cx="8839200" cy="4525963"/>
          </a:xfrm>
        </p:spPr>
        <p:txBody>
          <a:bodyPr/>
          <a:lstStyle/>
          <a:p>
            <a:r>
              <a:rPr lang="en-US" dirty="0"/>
              <a:t>Impairment in learning to avoid “bad” responses.</a:t>
            </a:r>
          </a:p>
        </p:txBody>
      </p:sp>
      <p:pic>
        <p:nvPicPr>
          <p:cNvPr id="714756" name="Picture 4" descr="Kid pae 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620783"/>
            <a:ext cx="8113444" cy="4250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77200" y="2743201"/>
            <a:ext cx="8083154" cy="40983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24000" y="2620783"/>
            <a:ext cx="2743200" cy="423721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0" y="2634359"/>
            <a:ext cx="2743200" cy="423721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24000" y="2607207"/>
            <a:ext cx="2743200" cy="43990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7DAD-CF3A-483C-AA9B-6EF7FD6E606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1"/>
            <a:ext cx="9144000" cy="421646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52400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/>
              <a:t>White et al (2013: N=36):</a:t>
            </a:r>
          </a:p>
          <a:p>
            <a:r>
              <a:rPr lang="en-US" sz="4000" dirty="0"/>
              <a:t>Avoidance responding</a:t>
            </a:r>
          </a:p>
        </p:txBody>
      </p:sp>
    </p:spTree>
    <p:extLst>
      <p:ext uri="{BB962C8B-B14F-4D97-AF65-F5344CB8AC3E}">
        <p14:creationId xmlns:p14="http://schemas.microsoft.com/office/powerpoint/2010/main" val="3967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4778"/>
            <a:ext cx="12192000" cy="1198605"/>
          </a:xfrm>
        </p:spPr>
        <p:txBody>
          <a:bodyPr>
            <a:normAutofit fontScale="40000" lnSpcReduction="20000"/>
          </a:bodyPr>
          <a:lstStyle/>
          <a:p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Summary 1: The neuro-cognitive systems that, when dysfunctional, increase aggression risk.</a:t>
            </a:r>
            <a:b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 txBox="1">
            <a:spLocks/>
          </p:cNvSpPr>
          <p:nvPr/>
        </p:nvSpPr>
        <p:spPr>
          <a:xfrm>
            <a:off x="682918" y="2207029"/>
            <a:ext cx="5062974" cy="3988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“Empathy”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Acute Threat response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Response control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Reinforcement-based decision-making</a:t>
            </a:r>
          </a:p>
          <a:p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 txBox="1">
            <a:spLocks/>
          </p:cNvSpPr>
          <p:nvPr/>
        </p:nvSpPr>
        <p:spPr>
          <a:xfrm>
            <a:off x="6556496" y="1915297"/>
            <a:ext cx="5062974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CU traits, instrumental aggression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Irritability? Reactive aggression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Impulsiveness (may exacerbate other issues)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Increased aggression</a:t>
            </a:r>
          </a:p>
          <a:p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4065" y="-98854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99902" y="3455061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99902" y="2310001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99902" y="4571289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05167" y="5856390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84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219200"/>
            <a:ext cx="8153400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52400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/>
              <a:t>“Instrumental-reactive” Aggression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12C-2004-D744-802F-0F9D96B62A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8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1479" y="42807"/>
            <a:ext cx="2091831" cy="1364498"/>
            <a:chOff x="121511" y="135997"/>
            <a:chExt cx="2074456" cy="1204565"/>
          </a:xfrm>
        </p:grpSpPr>
        <p:sp>
          <p:nvSpPr>
            <p:cNvPr id="5" name="Rectangle 4"/>
            <p:cNvSpPr/>
            <p:nvPr/>
          </p:nvSpPr>
          <p:spPr>
            <a:xfrm>
              <a:off x="121511" y="135997"/>
              <a:ext cx="2074456" cy="1204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6554" y="622806"/>
              <a:ext cx="2036653" cy="23094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100" dirty="0"/>
                <a:t>Pam takes $10 and offers you $10.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658992" y="2224126"/>
            <a:ext cx="2091831" cy="1364498"/>
            <a:chOff x="319930" y="3580449"/>
            <a:chExt cx="2091831" cy="1364498"/>
          </a:xfrm>
        </p:grpSpPr>
        <p:sp>
          <p:nvSpPr>
            <p:cNvPr id="12" name="Rectangle 11"/>
            <p:cNvSpPr/>
            <p:nvPr/>
          </p:nvSpPr>
          <p:spPr>
            <a:xfrm>
              <a:off x="319930" y="3580449"/>
              <a:ext cx="2091831" cy="1364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128" y="3741603"/>
              <a:ext cx="2057683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000" dirty="0"/>
                <a:t>Press:</a:t>
              </a:r>
            </a:p>
            <a:p>
              <a:pPr algn="ctr"/>
              <a:r>
                <a:rPr lang="en-US" sz="1000" dirty="0"/>
                <a:t>1 to ACCEPT.</a:t>
              </a:r>
            </a:p>
            <a:p>
              <a:pPr algn="ctr"/>
              <a:r>
                <a:rPr lang="en-US" sz="1000" dirty="0"/>
                <a:t>2 to spend $1 and make Pam lose $7</a:t>
              </a:r>
            </a:p>
            <a:p>
              <a:pPr algn="ctr"/>
              <a:r>
                <a:rPr lang="en-US" sz="1000" dirty="0"/>
                <a:t>3 to spend $2 and make Pam lose $14</a:t>
              </a:r>
            </a:p>
            <a:p>
              <a:pPr algn="ctr"/>
              <a:r>
                <a:rPr lang="en-US" sz="1000" dirty="0"/>
                <a:t>4 to spend $3 and make Pam lose $21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475054" y="42807"/>
            <a:ext cx="2091831" cy="1364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18592" y="460453"/>
            <a:ext cx="182498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100" dirty="0"/>
              <a:t>Pam takes $10.</a:t>
            </a:r>
          </a:p>
          <a:p>
            <a:pPr algn="ctr"/>
            <a:r>
              <a:rPr lang="en-US" sz="1100" dirty="0"/>
              <a:t>You get $10.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75052" y="1484034"/>
            <a:ext cx="2091832" cy="1364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18592" y="1901680"/>
            <a:ext cx="182498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100" dirty="0"/>
              <a:t>Pam gets $13.</a:t>
            </a:r>
          </a:p>
          <a:p>
            <a:pPr algn="ctr"/>
            <a:r>
              <a:rPr lang="en-US" sz="1100" dirty="0"/>
              <a:t>You get $2.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89650" y="4335693"/>
            <a:ext cx="2091832" cy="1364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33190" y="4753339"/>
            <a:ext cx="182498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100" dirty="0"/>
              <a:t>Pam gets -$1.</a:t>
            </a:r>
          </a:p>
          <a:p>
            <a:pPr algn="ctr"/>
            <a:r>
              <a:rPr lang="en-US" sz="1100" dirty="0"/>
              <a:t>You get $0.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860486" y="2084131"/>
            <a:ext cx="614568" cy="4429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860486" y="3308762"/>
            <a:ext cx="614566" cy="421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6443552" y="1140220"/>
            <a:ext cx="1192792" cy="724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61312" y="6135635"/>
            <a:ext cx="8838537" cy="150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1518224" y="6007613"/>
            <a:ext cx="28617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3984246" y="6007613"/>
            <a:ext cx="28617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4492538" y="6007613"/>
            <a:ext cx="28617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6945983" y="6006817"/>
            <a:ext cx="286172" cy="15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10364297" y="6000079"/>
            <a:ext cx="271107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94739" y="6089144"/>
            <a:ext cx="1376794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/>
              <a:t>Offer-phase</a:t>
            </a:r>
          </a:p>
          <a:p>
            <a:pPr algn="ctr"/>
            <a:r>
              <a:rPr lang="en-US" sz="1300" dirty="0"/>
              <a:t>3 seconds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88160" y="6089144"/>
            <a:ext cx="1376794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/>
              <a:t>Jittered Interval</a:t>
            </a:r>
          </a:p>
          <a:p>
            <a:pPr algn="ctr"/>
            <a:r>
              <a:rPr lang="en-US" sz="1300" dirty="0"/>
              <a:t>.5-3.5 seconds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425354" y="6089144"/>
            <a:ext cx="1376794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/>
              <a:t>Jittered Interval</a:t>
            </a:r>
          </a:p>
          <a:p>
            <a:pPr algn="ctr"/>
            <a:r>
              <a:rPr lang="en-US" sz="1300" dirty="0"/>
              <a:t>.5-3.5 seconds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86811" y="6089144"/>
            <a:ext cx="1376794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/>
              <a:t>Decision-phase</a:t>
            </a:r>
          </a:p>
          <a:p>
            <a:pPr algn="ctr"/>
            <a:r>
              <a:rPr lang="en-US" sz="1300" dirty="0"/>
              <a:t>4 seconds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 flipH="1" flipV="1">
            <a:off x="9485408" y="6006420"/>
            <a:ext cx="285377" cy="15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94071" y="6089144"/>
            <a:ext cx="1376794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/>
              <a:t>Outcome-phase</a:t>
            </a:r>
          </a:p>
          <a:p>
            <a:pPr algn="ctr"/>
            <a:r>
              <a:rPr lang="en-US" sz="1300" dirty="0"/>
              <a:t>3 seconds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484742" y="2905715"/>
            <a:ext cx="2091832" cy="1364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628282" y="3323361"/>
            <a:ext cx="182498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100" dirty="0"/>
              <a:t>Pam gets $6.</a:t>
            </a:r>
          </a:p>
          <a:p>
            <a:pPr algn="ctr"/>
            <a:r>
              <a:rPr lang="en-US" sz="1100" dirty="0"/>
              <a:t>You get $1.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rot="16200000" flipH="1">
            <a:off x="6508839" y="3913757"/>
            <a:ext cx="1149806" cy="724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077313" y="472838"/>
            <a:ext cx="2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077313" y="1914065"/>
            <a:ext cx="2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077313" y="3419387"/>
            <a:ext cx="2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077313" y="4692729"/>
            <a:ext cx="2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031479" y="1484034"/>
            <a:ext cx="2091831" cy="1364498"/>
            <a:chOff x="121511" y="135997"/>
            <a:chExt cx="2074456" cy="1204565"/>
          </a:xfrm>
        </p:grpSpPr>
        <p:sp>
          <p:nvSpPr>
            <p:cNvPr id="49" name="Rectangle 48"/>
            <p:cNvSpPr/>
            <p:nvPr/>
          </p:nvSpPr>
          <p:spPr>
            <a:xfrm>
              <a:off x="121511" y="135997"/>
              <a:ext cx="2074456" cy="1204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6554" y="622806"/>
              <a:ext cx="2036653" cy="23094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100" dirty="0"/>
                <a:t>Pam takes $14 and offers you $6.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23697" y="2906375"/>
            <a:ext cx="2091831" cy="1364498"/>
            <a:chOff x="121511" y="135997"/>
            <a:chExt cx="2074456" cy="1204565"/>
          </a:xfrm>
        </p:grpSpPr>
        <p:sp>
          <p:nvSpPr>
            <p:cNvPr id="55" name="Rectangle 54"/>
            <p:cNvSpPr/>
            <p:nvPr/>
          </p:nvSpPr>
          <p:spPr>
            <a:xfrm>
              <a:off x="121511" y="135997"/>
              <a:ext cx="2074456" cy="1204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6554" y="622806"/>
              <a:ext cx="2036653" cy="23094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100" dirty="0"/>
                <a:t>Pam takes $16 and offers you $4.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023697" y="4335693"/>
            <a:ext cx="2091831" cy="1364498"/>
            <a:chOff x="121511" y="135997"/>
            <a:chExt cx="2074456" cy="1204565"/>
          </a:xfrm>
        </p:grpSpPr>
        <p:sp>
          <p:nvSpPr>
            <p:cNvPr id="58" name="Rectangle 57"/>
            <p:cNvSpPr/>
            <p:nvPr/>
          </p:nvSpPr>
          <p:spPr>
            <a:xfrm>
              <a:off x="121511" y="135997"/>
              <a:ext cx="2074456" cy="1204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6554" y="622806"/>
              <a:ext cx="2036653" cy="23094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100" dirty="0"/>
                <a:t>Pam takes $18 and offers you $2.</a:t>
              </a: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4206321" y="905938"/>
            <a:ext cx="467870" cy="11295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211941" y="2035479"/>
            <a:ext cx="356175" cy="4915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186253" y="3100401"/>
            <a:ext cx="381863" cy="461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4206322" y="3730167"/>
            <a:ext cx="381863" cy="13512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634392" y="532695"/>
            <a:ext cx="2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34392" y="1973922"/>
            <a:ext cx="2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34392" y="3479244"/>
            <a:ext cx="2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34392" y="4752586"/>
            <a:ext cx="2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12C-2004-D744-802F-0F9D96B62A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3EC9-7036-5443-BDF0-4E0931E0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et al (2016)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EFBCFB-A81C-F041-9F43-F65E11787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202" y="1207477"/>
            <a:ext cx="9580643" cy="5538524"/>
          </a:xfrm>
        </p:spPr>
      </p:pic>
    </p:spTree>
    <p:extLst>
      <p:ext uri="{BB962C8B-B14F-4D97-AF65-F5344CB8AC3E}">
        <p14:creationId xmlns:p14="http://schemas.microsoft.com/office/powerpoint/2010/main" val="139393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E894-F64D-4C5F-B8AC-D1A2ED66818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0"/>
            <a:ext cx="853299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828801" y="2590800"/>
            <a:ext cx="8532995" cy="21503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28801" y="4480921"/>
            <a:ext cx="8532995" cy="26449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221899"/>
            <a:ext cx="11084560" cy="4414202"/>
          </a:xfrm>
        </p:spPr>
        <p:txBody>
          <a:bodyPr>
            <a:normAutofit fontScale="40000" lnSpcReduction="20000"/>
          </a:bodyPr>
          <a:lstStyle/>
          <a:p>
            <a:r>
              <a:rPr lang="en-US" sz="11400" dirty="0"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en-US" sz="1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 what is know about environmental influences (maltreatment) on the development of these neurons-cognitive systems</a:t>
            </a:r>
            <a:b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7000" dirty="0">
                <a:latin typeface="Times New Roman" charset="0"/>
                <a:ea typeface="Times New Roman" charset="0"/>
                <a:cs typeface="Times New Roman" charset="0"/>
              </a:rPr>
              <a:t>“Empathy”</a:t>
            </a:r>
          </a:p>
          <a:p>
            <a:r>
              <a:rPr lang="en-US" sz="7000" dirty="0">
                <a:latin typeface="Times New Roman" charset="0"/>
                <a:ea typeface="Times New Roman" charset="0"/>
                <a:cs typeface="Times New Roman" charset="0"/>
              </a:rPr>
              <a:t>Acute Threat response</a:t>
            </a:r>
          </a:p>
          <a:p>
            <a:r>
              <a:rPr lang="en-US" sz="7000" dirty="0">
                <a:latin typeface="Times New Roman" charset="0"/>
                <a:ea typeface="Times New Roman" charset="0"/>
                <a:cs typeface="Times New Roman" charset="0"/>
              </a:rPr>
              <a:t>Response control</a:t>
            </a:r>
          </a:p>
          <a:p>
            <a:r>
              <a:rPr lang="en-US" sz="7000" dirty="0">
                <a:latin typeface="Times New Roman" charset="0"/>
                <a:ea typeface="Times New Roman" charset="0"/>
                <a:cs typeface="Times New Roman" charset="0"/>
              </a:rPr>
              <a:t>Reinforcement-based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53772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669D93-6EBF-A94E-AAF0-D43EAEDF3E22}"/>
              </a:ext>
            </a:extLst>
          </p:cNvPr>
          <p:cNvSpPr txBox="1">
            <a:spLocks/>
          </p:cNvSpPr>
          <p:nvPr/>
        </p:nvSpPr>
        <p:spPr>
          <a:xfrm>
            <a:off x="6880214" y="2122759"/>
            <a:ext cx="4592595" cy="21809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4D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Looming task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(Coker-Appiah et al., 2013)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3D2A0-1923-3341-B3F7-8681B92E872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1658"/>
            <a:ext cx="6277510" cy="614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2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221899"/>
            <a:ext cx="11084560" cy="4414202"/>
          </a:xfrm>
        </p:spPr>
        <p:txBody>
          <a:bodyPr>
            <a:normAutofit fontScale="55000" lnSpcReduction="20000"/>
          </a:bodyPr>
          <a:lstStyle/>
          <a:p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What are the neuro-cognitive systems that, when dysfunctional, increase aggression risk.</a:t>
            </a:r>
            <a:b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“Empathy”</a:t>
            </a:r>
          </a:p>
          <a:p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Acute Threat response</a:t>
            </a:r>
          </a:p>
          <a:p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Response control</a:t>
            </a:r>
          </a:p>
          <a:p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Reinforcement-based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348792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C0A258-8193-7C44-8BCE-6D74C754B47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39" y="900168"/>
            <a:ext cx="5296134" cy="5957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131" y="-184349"/>
            <a:ext cx="9329981" cy="10945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Sexual Abuse – Threat Response</a:t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2800" dirty="0">
                <a:latin typeface="Georgia" panose="02040502050405020303" pitchFamily="18" charset="0"/>
              </a:rPr>
              <a:t>Blair, K. S. et al. (in preparation)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00583E4-7362-E34C-A5EC-1EF3B60B6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916" y="1616614"/>
            <a:ext cx="520653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 abuse is associated with heightened responses within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rmFC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PCC to approaching threats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regions involved in representing subjective value and emotional maintenance.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24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16" y="745292"/>
            <a:ext cx="3733392" cy="3406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99" y="1678329"/>
            <a:ext cx="6882794" cy="2972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2046" y="392705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Right Amygdala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729988" y="19871"/>
            <a:ext cx="9329981" cy="10945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Maltreatment &amp; Callous Unemotional Traits</a:t>
            </a:r>
            <a:br>
              <a:rPr lang="en-US" sz="4000" dirty="0">
                <a:latin typeface="Georgia" panose="02040502050405020303" pitchFamily="18" charset="0"/>
              </a:rPr>
            </a:br>
            <a:r>
              <a:rPr lang="en-US" sz="2400" dirty="0">
                <a:latin typeface="Georgia" panose="02040502050405020303" pitchFamily="18" charset="0"/>
              </a:rPr>
              <a:t>(Meffert et al., 2018)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65" y="4329456"/>
            <a:ext cx="985158" cy="2224069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5400000">
            <a:off x="2042838" y="3522243"/>
            <a:ext cx="783831" cy="2308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0170" y="4768770"/>
            <a:ext cx="71609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Low Trauma exposure: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As callous unemotional (CU) traits increased, empathic amygdala response decreased.</a:t>
            </a:r>
          </a:p>
          <a:p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High Trauma exposure: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As CU traits increased, empathic (or at least emotional) response increased.</a:t>
            </a:r>
          </a:p>
          <a:p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41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94962"/>
            <a:ext cx="11793682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Maltreatment and Response Control (Blair et al., in press)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02" y="2122633"/>
            <a:ext cx="5911948" cy="39248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12C-2004-D744-802F-0F9D96B62AA0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39759" y="1610591"/>
            <a:ext cx="58552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We used the Affective Stroop task (Blair et al., 2007) with 116 adolescents. </a:t>
            </a:r>
          </a:p>
          <a:p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 majority had experienced some maltreatment (N=101) with some experiencing significant maltreatment (N=55).  </a:t>
            </a:r>
          </a:p>
          <a:p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Maltreatment was indexed by the CTQ.</a:t>
            </a:r>
          </a:p>
          <a:p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Sample selected so that there was no relationship between CTQ scores and IQ/age. However, a sex difference remained.</a:t>
            </a:r>
          </a:p>
          <a:p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Data analyzed by 2 (Sex) x 3 (Emotion) x 3 (Task) ANCOVA (covariates being maltreatment dependent measures)</a:t>
            </a:r>
          </a:p>
        </p:txBody>
      </p:sp>
    </p:spTree>
    <p:extLst>
      <p:ext uri="{BB962C8B-B14F-4D97-AF65-F5344CB8AC3E}">
        <p14:creationId xmlns:p14="http://schemas.microsoft.com/office/powerpoint/2010/main" val="255794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0345" y="609627"/>
            <a:ext cx="12051310" cy="56318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 flipH="1">
            <a:off x="383756" y="1129140"/>
            <a:ext cx="32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8FE49C3-425F-1A4D-A8C3-3857A82101F9}"/>
              </a:ext>
            </a:extLst>
          </p:cNvPr>
          <p:cNvSpPr txBox="1"/>
          <p:nvPr/>
        </p:nvSpPr>
        <p:spPr>
          <a:xfrm>
            <a:off x="10386637" y="-866992"/>
            <a:ext cx="4161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112" name="TextBox 111"/>
          <p:cNvSpPr txBox="1"/>
          <p:nvPr/>
        </p:nvSpPr>
        <p:spPr>
          <a:xfrm flipH="1">
            <a:off x="350640" y="3348795"/>
            <a:ext cx="304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8FE49C3-425F-1A4D-A8C3-3857A82101F9}"/>
              </a:ext>
            </a:extLst>
          </p:cNvPr>
          <p:cNvSpPr txBox="1"/>
          <p:nvPr/>
        </p:nvSpPr>
        <p:spPr>
          <a:xfrm>
            <a:off x="4871879" y="-347479"/>
            <a:ext cx="4161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197" name="TextBox 196"/>
          <p:cNvSpPr txBox="1"/>
          <p:nvPr/>
        </p:nvSpPr>
        <p:spPr>
          <a:xfrm flipH="1">
            <a:off x="6390306" y="583543"/>
            <a:ext cx="32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</a:p>
        </p:txBody>
      </p:sp>
      <p:sp>
        <p:nvSpPr>
          <p:cNvPr id="198" name="TextBox 197"/>
          <p:cNvSpPr txBox="1"/>
          <p:nvPr/>
        </p:nvSpPr>
        <p:spPr>
          <a:xfrm flipH="1">
            <a:off x="6393455" y="2418755"/>
            <a:ext cx="32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</a:p>
        </p:txBody>
      </p:sp>
      <p:sp>
        <p:nvSpPr>
          <p:cNvPr id="199" name="TextBox 198"/>
          <p:cNvSpPr txBox="1"/>
          <p:nvPr/>
        </p:nvSpPr>
        <p:spPr>
          <a:xfrm flipH="1">
            <a:off x="6407564" y="4217104"/>
            <a:ext cx="32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4A4077-6673-411E-9370-1476EAC5329D}"/>
              </a:ext>
            </a:extLst>
          </p:cNvPr>
          <p:cNvSpPr txBox="1"/>
          <p:nvPr/>
        </p:nvSpPr>
        <p:spPr>
          <a:xfrm>
            <a:off x="3493963" y="3002970"/>
            <a:ext cx="1604563" cy="3231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CTQ Total Score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B4A4077-6673-411E-9370-1476EAC5329D}"/>
              </a:ext>
            </a:extLst>
          </p:cNvPr>
          <p:cNvSpPr txBox="1"/>
          <p:nvPr/>
        </p:nvSpPr>
        <p:spPr>
          <a:xfrm>
            <a:off x="3264834" y="5254516"/>
            <a:ext cx="1604563" cy="3231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CTQ Total Score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4A4077-6673-411E-9370-1476EAC5329D}"/>
              </a:ext>
            </a:extLst>
          </p:cNvPr>
          <p:cNvSpPr txBox="1"/>
          <p:nvPr/>
        </p:nvSpPr>
        <p:spPr>
          <a:xfrm>
            <a:off x="9451530" y="2178087"/>
            <a:ext cx="1604563" cy="3231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Abuse Total </a:t>
            </a:r>
            <a:r>
              <a:rPr lang="en-US" sz="1500" dirty="0"/>
              <a:t>Score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B4A4077-6673-411E-9370-1476EAC5329D}"/>
              </a:ext>
            </a:extLst>
          </p:cNvPr>
          <p:cNvSpPr txBox="1"/>
          <p:nvPr/>
        </p:nvSpPr>
        <p:spPr>
          <a:xfrm>
            <a:off x="9440038" y="4006979"/>
            <a:ext cx="1604563" cy="3231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Abuse Total </a:t>
            </a:r>
            <a:r>
              <a:rPr lang="en-US" sz="1500" dirty="0"/>
              <a:t>Score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B4A4077-6673-411E-9370-1476EAC5329D}"/>
              </a:ext>
            </a:extLst>
          </p:cNvPr>
          <p:cNvSpPr txBox="1"/>
          <p:nvPr/>
        </p:nvSpPr>
        <p:spPr>
          <a:xfrm>
            <a:off x="9430206" y="5865758"/>
            <a:ext cx="1604563" cy="3231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Abuse Total </a:t>
            </a:r>
            <a:r>
              <a:rPr lang="en-US" sz="1500" dirty="0"/>
              <a:t>Score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F7C05-C67C-2746-8F6E-2B702916C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3" y="1342562"/>
            <a:ext cx="2307167" cy="17991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39F797-36AC-4A44-A093-8B656F9CAA7D}"/>
              </a:ext>
            </a:extLst>
          </p:cNvPr>
          <p:cNvSpPr/>
          <p:nvPr/>
        </p:nvSpPr>
        <p:spPr>
          <a:xfrm>
            <a:off x="328203" y="1188803"/>
            <a:ext cx="5594208" cy="20908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708A1C-758A-6549-97C9-94A4342438F0}"/>
              </a:ext>
            </a:extLst>
          </p:cNvPr>
          <p:cNvSpPr/>
          <p:nvPr/>
        </p:nvSpPr>
        <p:spPr>
          <a:xfrm>
            <a:off x="328008" y="3414102"/>
            <a:ext cx="5594208" cy="20908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6E82A3-507B-BD43-B6EE-CAE05791BD16}"/>
              </a:ext>
            </a:extLst>
          </p:cNvPr>
          <p:cNvSpPr/>
          <p:nvPr/>
        </p:nvSpPr>
        <p:spPr>
          <a:xfrm>
            <a:off x="6359232" y="668100"/>
            <a:ext cx="5539631" cy="1782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B65191-B0CF-684D-9943-F97FB37A4356}"/>
              </a:ext>
            </a:extLst>
          </p:cNvPr>
          <p:cNvSpPr/>
          <p:nvPr/>
        </p:nvSpPr>
        <p:spPr>
          <a:xfrm>
            <a:off x="6365915" y="2498905"/>
            <a:ext cx="5539631" cy="1782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3D1D719-168F-004B-9D15-D0E88ADEA733}"/>
              </a:ext>
            </a:extLst>
          </p:cNvPr>
          <p:cNvSpPr/>
          <p:nvPr/>
        </p:nvSpPr>
        <p:spPr>
          <a:xfrm>
            <a:off x="6356025" y="4354730"/>
            <a:ext cx="5539631" cy="1782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A74637-A3F7-0F4D-859E-B800FD49B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4" y="3421555"/>
            <a:ext cx="2680323" cy="20569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DF2761-65BB-0A4A-A4C4-B7F576691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753" y="673964"/>
            <a:ext cx="2317750" cy="1820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3A4D18-F439-E041-B827-1C6DA7F03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302" y="2418755"/>
            <a:ext cx="2307167" cy="18309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CD5DD3-F596-D048-B725-03F97D875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1924" y="4366685"/>
            <a:ext cx="2193068" cy="1700131"/>
          </a:xfrm>
          <a:prstGeom prst="rect">
            <a:avLst/>
          </a:prstGeom>
        </p:spPr>
      </p:pic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37AE0D0-6B3C-9347-AF56-860521182C1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97209" y="1146748"/>
          <a:ext cx="3210418" cy="201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44A6BA39-5A8F-1148-9BF0-0E861B116ACB}"/>
              </a:ext>
            </a:extLst>
          </p:cNvPr>
          <p:cNvSpPr txBox="1"/>
          <p:nvPr/>
        </p:nvSpPr>
        <p:spPr>
          <a:xfrm rot="5400000">
            <a:off x="1699302" y="1919683"/>
            <a:ext cx="1985472" cy="5539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BOLD response</a:t>
            </a:r>
          </a:p>
          <a:p>
            <a:pPr algn="ctr"/>
            <a:r>
              <a:rPr lang="en-US" sz="1500" dirty="0"/>
              <a:t>Incongruent&gt;View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D37AE0D0-6B3C-9347-AF56-860521182C1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21083" y="3377294"/>
          <a:ext cx="3269528" cy="217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A5C44FC5-A794-594E-B595-6D6F49E22BA6}"/>
              </a:ext>
            </a:extLst>
          </p:cNvPr>
          <p:cNvSpPr txBox="1"/>
          <p:nvPr/>
        </p:nvSpPr>
        <p:spPr>
          <a:xfrm rot="5400000">
            <a:off x="1630735" y="4240328"/>
            <a:ext cx="1985472" cy="5539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BOLD response</a:t>
            </a:r>
          </a:p>
          <a:p>
            <a:pPr algn="ctr"/>
            <a:r>
              <a:rPr lang="en-US" sz="1500" dirty="0"/>
              <a:t>Incongruent&gt;View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BEF524-EF10-E944-B998-D51DA2744F55}"/>
              </a:ext>
            </a:extLst>
          </p:cNvPr>
          <p:cNvSpPr txBox="1"/>
          <p:nvPr/>
        </p:nvSpPr>
        <p:spPr>
          <a:xfrm rot="5400000">
            <a:off x="7774432" y="1266429"/>
            <a:ext cx="1985472" cy="5539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BOLD response</a:t>
            </a:r>
          </a:p>
          <a:p>
            <a:pPr algn="ctr"/>
            <a:r>
              <a:rPr lang="en-US" sz="1500" dirty="0"/>
              <a:t>Incongruent&gt;View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8B73FB-E336-4549-BC5B-41BB830DBD4D}"/>
              </a:ext>
            </a:extLst>
          </p:cNvPr>
          <p:cNvSpPr txBox="1"/>
          <p:nvPr/>
        </p:nvSpPr>
        <p:spPr>
          <a:xfrm rot="5400000">
            <a:off x="7762976" y="3113062"/>
            <a:ext cx="1985472" cy="5539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BOLD response</a:t>
            </a:r>
          </a:p>
          <a:p>
            <a:pPr algn="ctr"/>
            <a:r>
              <a:rPr lang="en-US" sz="1500" dirty="0"/>
              <a:t>Incongruent&gt;View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200559-0278-E745-A36D-E298AF77FE7C}"/>
              </a:ext>
            </a:extLst>
          </p:cNvPr>
          <p:cNvSpPr txBox="1"/>
          <p:nvPr/>
        </p:nvSpPr>
        <p:spPr>
          <a:xfrm rot="5400000">
            <a:off x="7742233" y="4952745"/>
            <a:ext cx="1985472" cy="5539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BOLD response</a:t>
            </a:r>
          </a:p>
          <a:p>
            <a:pPr algn="ctr"/>
            <a:r>
              <a:rPr lang="en-US" sz="1500" dirty="0"/>
              <a:t>View&gt;Incongruent</a:t>
            </a: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D37AE0D0-6B3C-9347-AF56-860521182C1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837482" y="4361347"/>
          <a:ext cx="3083435" cy="175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D37AE0D0-6B3C-9347-AF56-860521182C1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854293" y="2492482"/>
          <a:ext cx="3049812" cy="176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D37AE0D0-6B3C-9347-AF56-860521182C1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852852" y="673963"/>
          <a:ext cx="3049812" cy="175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360444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Gerin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et al (2017)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80998" y="5982277"/>
            <a:ext cx="2743200" cy="365125"/>
          </a:xfrm>
        </p:spPr>
        <p:txBody>
          <a:bodyPr/>
          <a:lstStyle/>
          <a:p>
            <a:fld id="{45197DAD-CF3A-483C-AA9B-6EF7FD6E606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672" y="1672362"/>
            <a:ext cx="8596464" cy="59513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7146" y="5768479"/>
            <a:ext cx="7441461" cy="26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2385079"/>
            <a:ext cx="4177146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dirty="0"/>
              <a:t>Well characterized sample of youth with maltreatment and comparison individuals.</a:t>
            </a:r>
          </a:p>
          <a:p>
            <a:endParaRPr lang="en-US" sz="2400" dirty="0"/>
          </a:p>
          <a:p>
            <a:r>
              <a:rPr lang="en-US" sz="2400" dirty="0"/>
              <a:t>Profound impairment in PE signaling within striatum and </a:t>
            </a:r>
            <a:r>
              <a:rPr lang="en-US" sz="2400" dirty="0" err="1"/>
              <a:t>vmPFC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8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4778"/>
            <a:ext cx="12192000" cy="1198605"/>
          </a:xfrm>
        </p:spPr>
        <p:txBody>
          <a:bodyPr>
            <a:normAutofit fontScale="40000" lnSpcReduction="20000"/>
          </a:bodyPr>
          <a:lstStyle/>
          <a:p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Summary 2: The impact of maltreatment on these </a:t>
            </a:r>
            <a:r>
              <a:rPr lang="en-US" sz="9600">
                <a:latin typeface="Times New Roman" charset="0"/>
                <a:ea typeface="Times New Roman" charset="0"/>
                <a:cs typeface="Times New Roman" charset="0"/>
              </a:rPr>
              <a:t>neuro-cognitive systems.</a:t>
            </a:r>
            <a:b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 txBox="1">
            <a:spLocks/>
          </p:cNvSpPr>
          <p:nvPr/>
        </p:nvSpPr>
        <p:spPr>
          <a:xfrm>
            <a:off x="682918" y="2207029"/>
            <a:ext cx="5062974" cy="3988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“Empathy”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Acute Threat response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Response control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Reinforcement-based decision-making</a:t>
            </a:r>
          </a:p>
          <a:p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 txBox="1">
            <a:spLocks/>
          </p:cNvSpPr>
          <p:nvPr/>
        </p:nvSpPr>
        <p:spPr>
          <a:xfrm>
            <a:off x="6556496" y="1915297"/>
            <a:ext cx="5062974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CU traits, instrumental aggression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Irritability? Reactive aggression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Impulsiveness (may exacerbate other issues)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Increased aggression</a:t>
            </a:r>
          </a:p>
          <a:p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4065" y="-98854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99902" y="3455061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99902" y="2310001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99902" y="4571289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05167" y="5856390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013255" y="3059644"/>
            <a:ext cx="0" cy="790833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88541" y="4144625"/>
            <a:ext cx="16477" cy="85332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80302" y="5342237"/>
            <a:ext cx="16477" cy="85332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41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221899"/>
            <a:ext cx="11084560" cy="4414202"/>
          </a:xfrm>
        </p:spPr>
        <p:txBody>
          <a:bodyPr>
            <a:normAutofit fontScale="55000" lnSpcReduction="20000"/>
          </a:bodyPr>
          <a:lstStyle/>
          <a:p>
            <a:r>
              <a:rPr lang="en-US" sz="9300" dirty="0">
                <a:latin typeface="Times New Roman" charset="0"/>
                <a:ea typeface="Times New Roman" charset="0"/>
                <a:cs typeface="Times New Roman" charset="0"/>
              </a:rPr>
              <a:t>3. Are males at increased risk for at least some of these forms of dysfunction?</a:t>
            </a:r>
            <a:b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“Empathy”</a:t>
            </a:r>
          </a:p>
          <a:p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Acute Threat response</a:t>
            </a:r>
          </a:p>
          <a:p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Response control</a:t>
            </a:r>
          </a:p>
          <a:p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Reinforcement-based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231472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2" y="760486"/>
            <a:ext cx="6104511" cy="14248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91" y="2500007"/>
            <a:ext cx="4637391" cy="4113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541" y="0"/>
            <a:ext cx="5007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48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219200"/>
            <a:ext cx="8153400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52400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/>
              <a:t>“Instrumental-reactive” Aggression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12C-2004-D744-802F-0F9D96B62AA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689" y="2224460"/>
            <a:ext cx="3972577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143" y="0"/>
            <a:ext cx="6705870" cy="1704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768" y="2822410"/>
            <a:ext cx="6204355" cy="298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9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221899"/>
            <a:ext cx="11084560" cy="4414202"/>
          </a:xfrm>
        </p:spPr>
        <p:txBody>
          <a:bodyPr>
            <a:normAutofit fontScale="55000" lnSpcReduction="20000"/>
          </a:bodyPr>
          <a:lstStyle/>
          <a:p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What are the neuro-cognitive systems that, when dysfunctional, increase aggression risk.</a:t>
            </a:r>
            <a:b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“Empathy”</a:t>
            </a:r>
          </a:p>
          <a:p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Acute Threat response</a:t>
            </a:r>
          </a:p>
          <a:p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Response control</a:t>
            </a:r>
          </a:p>
          <a:p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Reinforcement-based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4865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4778"/>
            <a:ext cx="12192000" cy="1198605"/>
          </a:xfrm>
        </p:spPr>
        <p:txBody>
          <a:bodyPr>
            <a:normAutofit fontScale="40000" lnSpcReduction="20000"/>
          </a:bodyPr>
          <a:lstStyle/>
          <a:p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Summary 3: The relationship of being male on these neuro-cognitive systems.</a:t>
            </a:r>
            <a:b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 txBox="1">
            <a:spLocks/>
          </p:cNvSpPr>
          <p:nvPr/>
        </p:nvSpPr>
        <p:spPr>
          <a:xfrm>
            <a:off x="682918" y="2207029"/>
            <a:ext cx="5062974" cy="3988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“Empathy”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Acute Threat response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Response control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Reinforcement-based decision-making</a:t>
            </a:r>
          </a:p>
          <a:p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 txBox="1">
            <a:spLocks/>
          </p:cNvSpPr>
          <p:nvPr/>
        </p:nvSpPr>
        <p:spPr>
          <a:xfrm>
            <a:off x="6556496" y="1915297"/>
            <a:ext cx="5062974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CU traits, instrumental aggression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Irritability? Reactive aggression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Impulsiveness (may exacerbate other issues)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Increased aggression</a:t>
            </a:r>
          </a:p>
          <a:p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4065" y="-98854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99902" y="3455061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99902" y="2310001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99902" y="4571289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05167" y="5856390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27512" y="2046195"/>
            <a:ext cx="16477" cy="85332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80302" y="5342237"/>
            <a:ext cx="16477" cy="853327"/>
          </a:xfrm>
          <a:prstGeom prst="straightConnector1">
            <a:avLst/>
          </a:prstGeom>
          <a:ln w="1270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884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221899"/>
            <a:ext cx="11084560" cy="4414202"/>
          </a:xfrm>
        </p:spPr>
        <p:txBody>
          <a:bodyPr>
            <a:normAutofit fontScale="77500" lnSpcReduction="20000"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Determine the impact of testosterone and why this hormone has an impact on aggression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51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EC15-93CD-074A-8590-BE878EB0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0CA68-C87D-9B4D-9853-4A2E66B80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Castration and other forms of testosterone reduction do decrease aggression.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in testosterone do increase aggression.  However, only to the extent to which the individual was aggressive pre-procedure – unless the dose is very high.</a:t>
            </a:r>
          </a:p>
        </p:txBody>
      </p:sp>
    </p:spTree>
    <p:extLst>
      <p:ext uri="{BB962C8B-B14F-4D97-AF65-F5344CB8AC3E}">
        <p14:creationId xmlns:p14="http://schemas.microsoft.com/office/powerpoint/2010/main" val="2552488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6B186-D90A-A640-A4AF-E76A67843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8" y="555171"/>
            <a:ext cx="5514522" cy="6148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9785F-4BBE-3847-8180-582C0CE49A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021" y="0"/>
            <a:ext cx="6237073" cy="23948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86C9A1-EE15-2D4F-90B3-5F1C1E5C9BD3}"/>
              </a:ext>
            </a:extLst>
          </p:cNvPr>
          <p:cNvSpPr txBox="1"/>
          <p:nvPr/>
        </p:nvSpPr>
        <p:spPr>
          <a:xfrm>
            <a:off x="6912429" y="3348726"/>
            <a:ext cx="4336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Testosterone release can occur in a variety of social contexts and facilitates various species typical interaction patterns – including aggression</a:t>
            </a:r>
          </a:p>
        </p:txBody>
      </p:sp>
    </p:spTree>
    <p:extLst>
      <p:ext uri="{BB962C8B-B14F-4D97-AF65-F5344CB8AC3E}">
        <p14:creationId xmlns:p14="http://schemas.microsoft.com/office/powerpoint/2010/main" val="2496687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3A9B63-22DB-4D4F-B339-7D0A5182C8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67" y="0"/>
            <a:ext cx="5659919" cy="2435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FA50E-312D-DC43-8B29-5C46AB32D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133" y="1937673"/>
            <a:ext cx="7289800" cy="4889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80D51E-876E-B44E-ADEA-1767F26FDF8F}"/>
              </a:ext>
            </a:extLst>
          </p:cNvPr>
          <p:cNvSpPr txBox="1"/>
          <p:nvPr/>
        </p:nvSpPr>
        <p:spPr>
          <a:xfrm>
            <a:off x="194067" y="3280164"/>
            <a:ext cx="4264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 aims at Protecting/Enhancing Fitness: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behaviors available to be chosen are a result of the individual’s learning history ….</a:t>
            </a:r>
          </a:p>
        </p:txBody>
      </p:sp>
    </p:spTree>
    <p:extLst>
      <p:ext uri="{BB962C8B-B14F-4D97-AF65-F5344CB8AC3E}">
        <p14:creationId xmlns:p14="http://schemas.microsoft.com/office/powerpoint/2010/main" val="3581279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B839AA-87DF-AF42-A0C9-1A3E0EF29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47" y="2399016"/>
            <a:ext cx="5029200" cy="41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4D117C-86A4-4845-99AE-744AAE6C0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895" y="0"/>
            <a:ext cx="8539537" cy="2027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89BD82-2C3B-C84D-AE19-3A564F4A4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188" y="2576816"/>
            <a:ext cx="49657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71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4778"/>
            <a:ext cx="12192000" cy="1198605"/>
          </a:xfrm>
        </p:spPr>
        <p:txBody>
          <a:bodyPr>
            <a:normAutofit fontScale="40000" lnSpcReduction="20000"/>
          </a:bodyPr>
          <a:lstStyle/>
          <a:p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Summary 1: The neuro-cognitive systems that, when dysfunctional, increase aggression risk.</a:t>
            </a:r>
            <a:b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 txBox="1">
            <a:spLocks/>
          </p:cNvSpPr>
          <p:nvPr/>
        </p:nvSpPr>
        <p:spPr>
          <a:xfrm>
            <a:off x="682918" y="2207029"/>
            <a:ext cx="5062974" cy="3988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“Empathy”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Acute Threat response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Response control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Reinforcement-based decision-making</a:t>
            </a:r>
          </a:p>
          <a:p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 txBox="1">
            <a:spLocks/>
          </p:cNvSpPr>
          <p:nvPr/>
        </p:nvSpPr>
        <p:spPr>
          <a:xfrm>
            <a:off x="6556496" y="1915297"/>
            <a:ext cx="5062974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CU traits, instrumental aggression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Irritability? Reactive aggression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Impulsiveness (may exacerbate other issues)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Increased aggression</a:t>
            </a:r>
          </a:p>
          <a:p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4065" y="-98854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99902" y="3455061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99902" y="2310001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99902" y="4571289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05167" y="5856390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81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4778"/>
            <a:ext cx="12192000" cy="1198605"/>
          </a:xfrm>
        </p:spPr>
        <p:txBody>
          <a:bodyPr>
            <a:normAutofit fontScale="40000" lnSpcReduction="20000"/>
          </a:bodyPr>
          <a:lstStyle/>
          <a:p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Summary 2: The impact of maltreatment on these </a:t>
            </a:r>
            <a:r>
              <a:rPr lang="en-US" sz="9600">
                <a:latin typeface="Times New Roman" charset="0"/>
                <a:ea typeface="Times New Roman" charset="0"/>
                <a:cs typeface="Times New Roman" charset="0"/>
              </a:rPr>
              <a:t>neuro-cognitive systems.</a:t>
            </a:r>
            <a:b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 txBox="1">
            <a:spLocks/>
          </p:cNvSpPr>
          <p:nvPr/>
        </p:nvSpPr>
        <p:spPr>
          <a:xfrm>
            <a:off x="682918" y="2207029"/>
            <a:ext cx="5062974" cy="3988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“Empathy”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Acute Threat response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Response control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Reinforcement-based decision-making</a:t>
            </a:r>
          </a:p>
          <a:p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 txBox="1">
            <a:spLocks/>
          </p:cNvSpPr>
          <p:nvPr/>
        </p:nvSpPr>
        <p:spPr>
          <a:xfrm>
            <a:off x="6556496" y="1915297"/>
            <a:ext cx="5062974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CU traits, instrumental aggression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Irritability? Reactive aggression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Impulsiveness (may exacerbate other issues)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Increased aggression</a:t>
            </a:r>
          </a:p>
          <a:p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4065" y="-98854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99902" y="3455061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99902" y="2310001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99902" y="4571289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05167" y="5856390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013255" y="3059644"/>
            <a:ext cx="0" cy="790833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88541" y="4144625"/>
            <a:ext cx="16477" cy="85332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80302" y="5342237"/>
            <a:ext cx="16477" cy="85332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388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4778"/>
            <a:ext cx="12192000" cy="1198605"/>
          </a:xfrm>
        </p:spPr>
        <p:txBody>
          <a:bodyPr>
            <a:normAutofit fontScale="40000" lnSpcReduction="20000"/>
          </a:bodyPr>
          <a:lstStyle/>
          <a:p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Summary 3: The relationship of being male on these neuro-cognitive systems.</a:t>
            </a:r>
            <a:b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 txBox="1">
            <a:spLocks/>
          </p:cNvSpPr>
          <p:nvPr/>
        </p:nvSpPr>
        <p:spPr>
          <a:xfrm>
            <a:off x="682918" y="2207029"/>
            <a:ext cx="5062974" cy="3988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“Empathy”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Acute Threat response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Response control</a:t>
            </a:r>
          </a:p>
          <a:p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Reinforcement-based decision-making</a:t>
            </a:r>
          </a:p>
          <a:p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 txBox="1">
            <a:spLocks/>
          </p:cNvSpPr>
          <p:nvPr/>
        </p:nvSpPr>
        <p:spPr>
          <a:xfrm>
            <a:off x="6556496" y="1915297"/>
            <a:ext cx="5062974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CU traits, instrumental aggression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Irritability? Reactive aggression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Impulsiveness (may exacerbate other issues)</a:t>
            </a:r>
          </a:p>
          <a:p>
            <a:endParaRPr lang="en-US" sz="5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Increased aggression</a:t>
            </a:r>
          </a:p>
          <a:p>
            <a:endParaRPr lang="en-US" sz="5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4065" y="-98854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99902" y="3455061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99902" y="2310001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99902" y="4571289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05167" y="5856390"/>
            <a:ext cx="17175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27512" y="2046195"/>
            <a:ext cx="16477" cy="85332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80302" y="5342237"/>
            <a:ext cx="16477" cy="853327"/>
          </a:xfrm>
          <a:prstGeom prst="straightConnector1">
            <a:avLst/>
          </a:prstGeom>
          <a:ln w="1270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681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4779"/>
            <a:ext cx="12192000" cy="836140"/>
          </a:xfrm>
        </p:spPr>
        <p:txBody>
          <a:bodyPr>
            <a:normAutofit fontScale="92500"/>
          </a:bodyPr>
          <a:lstStyle/>
          <a:p>
            <a:r>
              <a:rPr lang="en-US" sz="3800" b="1" dirty="0">
                <a:latin typeface="Times New Roman" charset="0"/>
                <a:ea typeface="Times New Roman" charset="0"/>
                <a:cs typeface="Times New Roman" charset="0"/>
              </a:rPr>
              <a:t>Summary 4: So why are males significantly more aggressive?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3C6022-9BAC-9145-A036-0DE9B2C3ACB6}"/>
              </a:ext>
            </a:extLst>
          </p:cNvPr>
          <p:cNvSpPr txBox="1">
            <a:spLocks/>
          </p:cNvSpPr>
          <p:nvPr/>
        </p:nvSpPr>
        <p:spPr>
          <a:xfrm>
            <a:off x="128954" y="723699"/>
            <a:ext cx="12063046" cy="3988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Testosterone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But not via a direct effect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Rather via its role in 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rotecting/enhancing fitness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forms of dysfunction associated with aggression may not be more common in males relative to females (though they may be).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However, testosterone facilitates the expression (aggression) of those forms of dysfunction.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9354065" y="-98854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080DE-8DBF-CD48-A4B5-F4124B587445}"/>
              </a:ext>
            </a:extLst>
          </p:cNvPr>
          <p:cNvSpPr txBox="1"/>
          <p:nvPr/>
        </p:nvSpPr>
        <p:spPr>
          <a:xfrm>
            <a:off x="1277815" y="5097920"/>
            <a:ext cx="1673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033BE5-0FD7-0E45-997F-100734751BC8}"/>
              </a:ext>
            </a:extLst>
          </p:cNvPr>
          <p:cNvSpPr txBox="1"/>
          <p:nvPr/>
        </p:nvSpPr>
        <p:spPr>
          <a:xfrm>
            <a:off x="7397262" y="4207297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Retaliatory aggression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90F52-BCD0-4445-8489-F3AEACAACA15}"/>
              </a:ext>
            </a:extLst>
          </p:cNvPr>
          <p:cNvSpPr txBox="1"/>
          <p:nvPr/>
        </p:nvSpPr>
        <p:spPr>
          <a:xfrm>
            <a:off x="6734908" y="6059717"/>
            <a:ext cx="441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socially acceptable response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9A84CB-C82C-924D-AC2F-E1840984D3A2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2951478" y="4438130"/>
            <a:ext cx="4445784" cy="890623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9F3779-8BD5-F645-9CC4-F243AB5BC45D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2951478" y="5328753"/>
            <a:ext cx="3783430" cy="961797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4D8FEE9-6E18-E34F-BBCA-98492CD37321}"/>
              </a:ext>
            </a:extLst>
          </p:cNvPr>
          <p:cNvSpPr txBox="1"/>
          <p:nvPr/>
        </p:nvSpPr>
        <p:spPr>
          <a:xfrm>
            <a:off x="2121878" y="3476333"/>
            <a:ext cx="3228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acute threat response/Dysfunctional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vmPFC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modulation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7C1F74-EF8D-5842-82E9-520488546490}"/>
              </a:ext>
            </a:extLst>
          </p:cNvPr>
          <p:cNvCxnSpPr>
            <a:cxnSpLocks/>
          </p:cNvCxnSpPr>
          <p:nvPr/>
        </p:nvCxnSpPr>
        <p:spPr>
          <a:xfrm>
            <a:off x="3736047" y="4623444"/>
            <a:ext cx="964906" cy="213152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968F72-2ACF-334F-9B3B-8405E7595436}"/>
              </a:ext>
            </a:extLst>
          </p:cNvPr>
          <p:cNvCxnSpPr>
            <a:cxnSpLocks/>
          </p:cNvCxnSpPr>
          <p:nvPr/>
        </p:nvCxnSpPr>
        <p:spPr>
          <a:xfrm flipV="1">
            <a:off x="2959149" y="4437453"/>
            <a:ext cx="4445784" cy="890623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B00BE6-946E-8B4A-A7C5-3597509D69AF}"/>
              </a:ext>
            </a:extLst>
          </p:cNvPr>
          <p:cNvSpPr txBox="1"/>
          <p:nvPr/>
        </p:nvSpPr>
        <p:spPr>
          <a:xfrm>
            <a:off x="5686731" y="5092842"/>
            <a:ext cx="3228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Testoterone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D890AB-35E1-C440-8594-67A67968EFE9}"/>
              </a:ext>
            </a:extLst>
          </p:cNvPr>
          <p:cNvCxnSpPr>
            <a:cxnSpLocks/>
          </p:cNvCxnSpPr>
          <p:nvPr/>
        </p:nvCxnSpPr>
        <p:spPr>
          <a:xfrm flipH="1" flipV="1">
            <a:off x="5174370" y="5057270"/>
            <a:ext cx="1355385" cy="266404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2B13A8-E5C5-0D49-849E-A18D7EE544D2}"/>
              </a:ext>
            </a:extLst>
          </p:cNvPr>
          <p:cNvCxnSpPr>
            <a:cxnSpLocks/>
          </p:cNvCxnSpPr>
          <p:nvPr/>
        </p:nvCxnSpPr>
        <p:spPr>
          <a:xfrm flipV="1">
            <a:off x="2966820" y="4440267"/>
            <a:ext cx="4445784" cy="890623"/>
          </a:xfrm>
          <a:prstGeom prst="straightConnector1">
            <a:avLst/>
          </a:prstGeom>
          <a:ln w="1270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688" y="183920"/>
            <a:ext cx="9144000" cy="99417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“Empathy”</a:t>
            </a:r>
          </a:p>
        </p:txBody>
      </p:sp>
      <p:pic>
        <p:nvPicPr>
          <p:cNvPr id="4" name="Picture 3" descr="SWfear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411" y="1510601"/>
            <a:ext cx="3791275" cy="48680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51134" y="2533066"/>
            <a:ext cx="6635572" cy="35444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The fearful expression: A signal of distress.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healthy response to this distress cue involves an interruption in current behavior and learning the negative value of actions associated with this distress.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12C-2004-D744-802F-0F9D96B62A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A6EAE1-7A34-1D48-B308-83F648493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8286" y="3147042"/>
            <a:ext cx="2044700" cy="19177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7D276E-6765-B84C-91FC-1A62F3792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644" y="2861962"/>
            <a:ext cx="2425700" cy="1917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3C4303-6599-8641-84FD-CF051BAED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705" y="2188192"/>
            <a:ext cx="2425700" cy="1917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96400-AC56-734C-8874-61A20A9DB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937" y="4779662"/>
            <a:ext cx="2425700" cy="191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31A5FA-0024-A34D-859C-1B5DBC602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005" y="1086802"/>
            <a:ext cx="2425700" cy="19177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B84FCD-1F57-CE4D-A23E-3A085BA1E931}"/>
              </a:ext>
            </a:extLst>
          </p:cNvPr>
          <p:cNvCxnSpPr>
            <a:cxnSpLocks/>
          </p:cNvCxnSpPr>
          <p:nvPr/>
        </p:nvCxnSpPr>
        <p:spPr>
          <a:xfrm flipH="1">
            <a:off x="3004429" y="3825789"/>
            <a:ext cx="608487" cy="19565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081408-A5C4-DE49-B379-4355F325D798}"/>
              </a:ext>
            </a:extLst>
          </p:cNvPr>
          <p:cNvCxnSpPr>
            <a:cxnSpLocks/>
          </p:cNvCxnSpPr>
          <p:nvPr/>
        </p:nvCxnSpPr>
        <p:spPr>
          <a:xfrm>
            <a:off x="2833023" y="4105892"/>
            <a:ext cx="1914934" cy="33688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4CDB37-C2FE-BC48-B0C7-87B11A10DA75}"/>
              </a:ext>
            </a:extLst>
          </p:cNvPr>
          <p:cNvCxnSpPr>
            <a:cxnSpLocks/>
          </p:cNvCxnSpPr>
          <p:nvPr/>
        </p:nvCxnSpPr>
        <p:spPr>
          <a:xfrm>
            <a:off x="3612916" y="3820812"/>
            <a:ext cx="1135041" cy="537744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DFD42F7-33F7-DF46-B87F-80DAE821A3B3}"/>
              </a:ext>
            </a:extLst>
          </p:cNvPr>
          <p:cNvCxnSpPr>
            <a:cxnSpLocks/>
          </p:cNvCxnSpPr>
          <p:nvPr/>
        </p:nvCxnSpPr>
        <p:spPr>
          <a:xfrm>
            <a:off x="4747957" y="4413257"/>
            <a:ext cx="1385330" cy="15779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435E952-73F9-5E47-998E-9D29349CDF6B}"/>
              </a:ext>
            </a:extLst>
          </p:cNvPr>
          <p:cNvCxnSpPr>
            <a:cxnSpLocks/>
          </p:cNvCxnSpPr>
          <p:nvPr/>
        </p:nvCxnSpPr>
        <p:spPr>
          <a:xfrm>
            <a:off x="6283016" y="5950564"/>
            <a:ext cx="286251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5B0D66-4BD6-7746-9DA7-A07B841F6371}"/>
              </a:ext>
            </a:extLst>
          </p:cNvPr>
          <p:cNvCxnSpPr>
            <a:cxnSpLocks/>
          </p:cNvCxnSpPr>
          <p:nvPr/>
        </p:nvCxnSpPr>
        <p:spPr>
          <a:xfrm flipV="1">
            <a:off x="4801503" y="2098743"/>
            <a:ext cx="1767764" cy="22540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9D702E-734C-5343-9DAB-5AA36D7C5E69}"/>
              </a:ext>
            </a:extLst>
          </p:cNvPr>
          <p:cNvCxnSpPr>
            <a:cxnSpLocks/>
          </p:cNvCxnSpPr>
          <p:nvPr/>
        </p:nvCxnSpPr>
        <p:spPr>
          <a:xfrm flipV="1">
            <a:off x="4801503" y="1718714"/>
            <a:ext cx="2909113" cy="269454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0C61B5-CC7E-4647-8B76-B32D879E6E5F}"/>
              </a:ext>
            </a:extLst>
          </p:cNvPr>
          <p:cNvCxnSpPr>
            <a:cxnSpLocks/>
          </p:cNvCxnSpPr>
          <p:nvPr/>
        </p:nvCxnSpPr>
        <p:spPr>
          <a:xfrm>
            <a:off x="7764162" y="1816966"/>
            <a:ext cx="2590800" cy="95147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D242A4-6963-7E49-B957-C11864A497A2}"/>
              </a:ext>
            </a:extLst>
          </p:cNvPr>
          <p:cNvCxnSpPr>
            <a:cxnSpLocks/>
          </p:cNvCxnSpPr>
          <p:nvPr/>
        </p:nvCxnSpPr>
        <p:spPr>
          <a:xfrm flipV="1">
            <a:off x="4801503" y="1799771"/>
            <a:ext cx="2204546" cy="26134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156F7CC-C00E-324E-84BF-94B2DF5D9F6C}"/>
              </a:ext>
            </a:extLst>
          </p:cNvPr>
          <p:cNvCxnSpPr>
            <a:cxnSpLocks/>
          </p:cNvCxnSpPr>
          <p:nvPr/>
        </p:nvCxnSpPr>
        <p:spPr>
          <a:xfrm flipH="1">
            <a:off x="9220324" y="2768436"/>
            <a:ext cx="820048" cy="23606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id="{D2BB1B4B-E42E-8B45-AC6B-E1785381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417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“Empathy”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FBEAAD6-0F2A-7346-BAF9-8516CA9B1092}"/>
              </a:ext>
            </a:extLst>
          </p:cNvPr>
          <p:cNvSpPr txBox="1">
            <a:spLocks/>
          </p:cNvSpPr>
          <p:nvPr/>
        </p:nvSpPr>
        <p:spPr>
          <a:xfrm>
            <a:off x="128876" y="792279"/>
            <a:ext cx="5374686" cy="1784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Perceiving: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cortex -&gt; Temporal cortex -&gt; Amygdala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82AEB63-325E-9A4C-8000-42A7C5D448C1}"/>
              </a:ext>
            </a:extLst>
          </p:cNvPr>
          <p:cNvSpPr txBox="1">
            <a:spLocks/>
          </p:cNvSpPr>
          <p:nvPr/>
        </p:nvSpPr>
        <p:spPr>
          <a:xfrm>
            <a:off x="4651" y="4983418"/>
            <a:ext cx="5374686" cy="1784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Interrupting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Amygdala -&gt; Hypothalamus -&gt; PAG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46B435A-56A1-AC44-A5F5-7EB1346FE519}"/>
              </a:ext>
            </a:extLst>
          </p:cNvPr>
          <p:cNvSpPr txBox="1">
            <a:spLocks/>
          </p:cNvSpPr>
          <p:nvPr/>
        </p:nvSpPr>
        <p:spPr>
          <a:xfrm>
            <a:off x="8338551" y="408210"/>
            <a:ext cx="4118203" cy="1784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Emotional processing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Amygdala -&gt;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mPFC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(and anterior insula cortex)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B78C3528-0115-AA46-8F04-0838CA28852C}"/>
              </a:ext>
            </a:extLst>
          </p:cNvPr>
          <p:cNvSpPr txBox="1">
            <a:spLocks/>
          </p:cNvSpPr>
          <p:nvPr/>
        </p:nvSpPr>
        <p:spPr>
          <a:xfrm>
            <a:off x="7764162" y="3838549"/>
            <a:ext cx="4118203" cy="1784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Attending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Amygdala -&gt; PCC -&gt; Parietal cortex -&gt; lateral frontal cortices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sz="5400" b="1" dirty="0">
                <a:latin typeface="Calibri" charset="0"/>
                <a:ea typeface="Calibri" charset="0"/>
                <a:cs typeface="Calibri" charset="0"/>
              </a:rPr>
              <a:t>Callous Unemotional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9144000" cy="510540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Calibri" charset="0"/>
                <a:ea typeface="Calibri" charset="0"/>
                <a:cs typeface="Calibri" charset="0"/>
              </a:rPr>
              <a:t>DSM-5 (low prosocial emotions)</a:t>
            </a:r>
          </a:p>
          <a:p>
            <a:pPr marL="230188" indent="-230188" algn="ctr">
              <a:buNone/>
            </a:pPr>
            <a:endParaRPr lang="en-US" sz="4400" dirty="0">
              <a:latin typeface="Calibri" charset="0"/>
              <a:ea typeface="Calibri" charset="0"/>
              <a:cs typeface="Calibri" charset="0"/>
            </a:endParaRPr>
          </a:p>
          <a:p>
            <a:pPr marL="230188" indent="-230188" algn="ctr">
              <a:buNone/>
            </a:pPr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Lack of remorse or guilt</a:t>
            </a:r>
          </a:p>
          <a:p>
            <a:pPr marL="0" indent="0" algn="ctr">
              <a:buNone/>
            </a:pPr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Callous-lack of empathy</a:t>
            </a:r>
          </a:p>
          <a:p>
            <a:pPr marL="0" indent="0" algn="ctr">
              <a:buNone/>
            </a:pPr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Shallow or deficient affect</a:t>
            </a:r>
          </a:p>
          <a:p>
            <a:pPr marL="0" indent="0" algn="ctr">
              <a:buNone/>
            </a:pPr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Unconcerned about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12C-2004-D744-802F-0F9D96B62A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39418"/>
            <a:ext cx="2133600" cy="365125"/>
          </a:xfrm>
        </p:spPr>
        <p:txBody>
          <a:bodyPr/>
          <a:lstStyle/>
          <a:p>
            <a:fld id="{36C98C4C-B8F1-41BD-9415-00B081D61191}" type="slidenum">
              <a:rPr lang="en-US"/>
              <a:pPr/>
              <a:t>8</a:t>
            </a:fld>
            <a:endParaRPr lang="en-US"/>
          </a:p>
        </p:txBody>
      </p:sp>
      <p:pic>
        <p:nvPicPr>
          <p:cNvPr id="735234" name="Picture 2" descr="JJFearSeq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326626"/>
            <a:ext cx="7391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35" name="Rectangle 3"/>
          <p:cNvSpPr>
            <a:spLocks noChangeArrowheads="1"/>
          </p:cNvSpPr>
          <p:nvPr/>
        </p:nvSpPr>
        <p:spPr bwMode="auto">
          <a:xfrm>
            <a:off x="1524001" y="26818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1531938" y="114749"/>
            <a:ext cx="913606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Empathy: The response to the distress of others.  It is significantly reduced in those with conduct disorder and callous-unemotional traits (Marsh et al 2008).</a:t>
            </a:r>
          </a:p>
        </p:txBody>
      </p:sp>
      <p:pic>
        <p:nvPicPr>
          <p:cNvPr id="73523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1" y="3932244"/>
            <a:ext cx="3967163" cy="2620963"/>
          </a:xfrm>
          <a:prstGeom prst="rect">
            <a:avLst/>
          </a:prstGeom>
          <a:noFill/>
        </p:spPr>
      </p:pic>
      <p:pic>
        <p:nvPicPr>
          <p:cNvPr id="73523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025376"/>
            <a:ext cx="2674938" cy="2408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063" y="167730"/>
            <a:ext cx="9329981" cy="109454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Aggressive Incidents </a:t>
            </a:r>
            <a:br>
              <a:rPr lang="en-US" sz="2700" dirty="0">
                <a:latin typeface="Georgia" panose="02040502050405020303" pitchFamily="18" charset="0"/>
              </a:rPr>
            </a:br>
            <a:r>
              <a:rPr lang="en-US" sz="2400" dirty="0">
                <a:latin typeface="Georgia" panose="02040502050405020303" pitchFamily="18" charset="0"/>
              </a:rPr>
              <a:t>(Tyler et al., in preparation)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1DB26-6C7D-DF4F-A8B4-4B30D0BCD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508" y="1449043"/>
            <a:ext cx="3031257" cy="239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C0875F-40C6-584F-ACD5-019BE97F4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508" y="3842140"/>
            <a:ext cx="3031257" cy="2393098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51C6458-56BC-0F41-8E18-9B33776540BC}"/>
              </a:ext>
            </a:extLst>
          </p:cNvPr>
          <p:cNvGraphicFramePr/>
          <p:nvPr>
            <p:extLst/>
          </p:nvPr>
        </p:nvGraphicFramePr>
        <p:xfrm>
          <a:off x="6665884" y="4641448"/>
          <a:ext cx="3936526" cy="157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624" y="1274406"/>
            <a:ext cx="3173730" cy="156992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F3E291-0031-4049-8011-61A69FE345E1}"/>
              </a:ext>
            </a:extLst>
          </p:cNvPr>
          <p:cNvCxnSpPr>
            <a:cxnSpLocks/>
          </p:cNvCxnSpPr>
          <p:nvPr/>
        </p:nvCxnSpPr>
        <p:spPr>
          <a:xfrm flipV="1">
            <a:off x="4267667" y="1945948"/>
            <a:ext cx="2398217" cy="7429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896354" y="1736203"/>
            <a:ext cx="173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Right Inferior Frontal Gyrus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FF5EA9D-159B-3745-9E99-0088E9330A33}"/>
              </a:ext>
            </a:extLst>
          </p:cNvPr>
          <p:cNvGraphicFramePr/>
          <p:nvPr>
            <p:extLst/>
          </p:nvPr>
        </p:nvGraphicFramePr>
        <p:xfrm>
          <a:off x="6567806" y="2763356"/>
          <a:ext cx="3432722" cy="21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0759AD-ECE5-5842-82C2-F0DB7881BBDA}"/>
              </a:ext>
            </a:extLst>
          </p:cNvPr>
          <p:cNvCxnSpPr>
            <a:cxnSpLocks/>
          </p:cNvCxnSpPr>
          <p:nvPr/>
        </p:nvCxnSpPr>
        <p:spPr>
          <a:xfrm>
            <a:off x="5457219" y="2747917"/>
            <a:ext cx="1277416" cy="52170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CD5395-31F8-4648-A232-4F186E3FD933}"/>
              </a:ext>
            </a:extLst>
          </p:cNvPr>
          <p:cNvCxnSpPr>
            <a:cxnSpLocks/>
          </p:cNvCxnSpPr>
          <p:nvPr/>
        </p:nvCxnSpPr>
        <p:spPr>
          <a:xfrm>
            <a:off x="5340890" y="4422831"/>
            <a:ext cx="1226916" cy="6071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896354" y="3411062"/>
            <a:ext cx="1782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Right Middle Temporal Gyrus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72898" y="4693622"/>
            <a:ext cx="165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Right Inferior Parietal Lobule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547" y="5202329"/>
            <a:ext cx="2243923" cy="16338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2163" y="2193162"/>
            <a:ext cx="2604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Aggressive incidents in the first 90 days of the program were associated with decreased response to threatening stimuli (N=90). </a:t>
            </a:r>
          </a:p>
        </p:txBody>
      </p:sp>
    </p:spTree>
    <p:extLst>
      <p:ext uri="{BB962C8B-B14F-4D97-AF65-F5344CB8AC3E}">
        <p14:creationId xmlns:p14="http://schemas.microsoft.com/office/powerpoint/2010/main" val="675585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1775</Words>
  <Application>Microsoft Macintosh PowerPoint</Application>
  <PresentationFormat>Widescreen</PresentationFormat>
  <Paragraphs>337</Paragraphs>
  <Slides>49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Georgia</vt:lpstr>
      <vt:lpstr>Tahoma</vt:lpstr>
      <vt:lpstr>Times New Roman</vt:lpstr>
      <vt:lpstr>Office Theme</vt:lpstr>
      <vt:lpstr>Slide</vt:lpstr>
      <vt:lpstr>Neuro-cognitive systems underpinning antisocial behavior: Implications for male violence </vt:lpstr>
      <vt:lpstr>PowerPoint Presentation</vt:lpstr>
      <vt:lpstr>PowerPoint Presentation</vt:lpstr>
      <vt:lpstr>PowerPoint Presentation</vt:lpstr>
      <vt:lpstr>“Empathy”</vt:lpstr>
      <vt:lpstr>“Empathy”</vt:lpstr>
      <vt:lpstr>Callous Unemotional Traits</vt:lpstr>
      <vt:lpstr>PowerPoint Presentation</vt:lpstr>
      <vt:lpstr>Aggressive Incidents  (Tyler et al., in preparation)</vt:lpstr>
      <vt:lpstr>PowerPoint Presentation</vt:lpstr>
      <vt:lpstr>Acute Threat Response (Blair, Nature Neuroscience Reviews, 2014; cf. 2004)</vt:lpstr>
      <vt:lpstr>Affective Stroop Task (Blair et al., 2007)</vt:lpstr>
      <vt:lpstr>Hwang et al (2015)</vt:lpstr>
      <vt:lpstr>PowerPoint Presentation</vt:lpstr>
      <vt:lpstr>PowerPoint Presentation</vt:lpstr>
      <vt:lpstr>Affective Stroop Task (Blair et al., 2007)</vt:lpstr>
      <vt:lpstr>Decrease activation in insula in children/adolescents with DBD (N=35, HC=18) in presence of increased cognitive demand  and its correlation with ADHD symptom severity (Hwang et al., 2015)</vt:lpstr>
      <vt:lpstr>PowerPoint Presentation</vt:lpstr>
      <vt:lpstr>PowerPoint Presentation</vt:lpstr>
      <vt:lpstr>Passive avoidance learning (White et al, AJP)</vt:lpstr>
      <vt:lpstr>PA details; Impairment in CD</vt:lpstr>
      <vt:lpstr>PowerPoint Presentation</vt:lpstr>
      <vt:lpstr>PowerPoint Presentation</vt:lpstr>
      <vt:lpstr>PowerPoint Presentation</vt:lpstr>
      <vt:lpstr>PowerPoint Presentation</vt:lpstr>
      <vt:lpstr>White et al (2016)</vt:lpstr>
      <vt:lpstr>PowerPoint Presentation</vt:lpstr>
      <vt:lpstr>PowerPoint Presentation</vt:lpstr>
      <vt:lpstr>PowerPoint Presentation</vt:lpstr>
      <vt:lpstr>Sexual Abuse – Threat Response Blair, K. S. et al. (in preparation)</vt:lpstr>
      <vt:lpstr>Maltreatment &amp; Callous Unemotional Traits (Meffert et al., 2018)</vt:lpstr>
      <vt:lpstr>Maltreatment and Response Control (Blair et al., in press)</vt:lpstr>
      <vt:lpstr>PowerPoint Presentation</vt:lpstr>
      <vt:lpstr>Gerin et al (2017)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Blair, James</dc:creator>
  <cp:lastModifiedBy>Microsoft Office User</cp:lastModifiedBy>
  <cp:revision>29</cp:revision>
  <dcterms:created xsi:type="dcterms:W3CDTF">2019-04-22T15:04:38Z</dcterms:created>
  <dcterms:modified xsi:type="dcterms:W3CDTF">2019-05-07T02:04:38Z</dcterms:modified>
</cp:coreProperties>
</file>