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17" r:id="rId2"/>
    <p:sldId id="524" r:id="rId3"/>
    <p:sldId id="504" r:id="rId4"/>
    <p:sldId id="505" r:id="rId5"/>
    <p:sldId id="506" r:id="rId6"/>
    <p:sldId id="419" r:id="rId7"/>
    <p:sldId id="530" r:id="rId8"/>
    <p:sldId id="421" r:id="rId9"/>
    <p:sldId id="472" r:id="rId10"/>
    <p:sldId id="473" r:id="rId11"/>
    <p:sldId id="474" r:id="rId12"/>
    <p:sldId id="475" r:id="rId13"/>
    <p:sldId id="477" r:id="rId14"/>
    <p:sldId id="532" r:id="rId15"/>
    <p:sldId id="479" r:id="rId16"/>
    <p:sldId id="525" r:id="rId17"/>
    <p:sldId id="527" r:id="rId18"/>
    <p:sldId id="423" r:id="rId19"/>
    <p:sldId id="424" r:id="rId20"/>
    <p:sldId id="512" r:id="rId21"/>
    <p:sldId id="486" r:id="rId22"/>
    <p:sldId id="518" r:id="rId23"/>
    <p:sldId id="519" r:id="rId24"/>
    <p:sldId id="489" r:id="rId25"/>
    <p:sldId id="533" r:id="rId26"/>
    <p:sldId id="520" r:id="rId27"/>
    <p:sldId id="521" r:id="rId28"/>
    <p:sldId id="522" r:id="rId29"/>
    <p:sldId id="483" r:id="rId30"/>
    <p:sldId id="485" r:id="rId31"/>
    <p:sldId id="510" r:id="rId32"/>
    <p:sldId id="534" r:id="rId33"/>
    <p:sldId id="536" r:id="rId34"/>
    <p:sldId id="499" r:id="rId35"/>
    <p:sldId id="513" r:id="rId36"/>
    <p:sldId id="535" r:id="rId37"/>
    <p:sldId id="514" r:id="rId38"/>
    <p:sldId id="515" r:id="rId39"/>
    <p:sldId id="516" r:id="rId40"/>
    <p:sldId id="528" r:id="rId41"/>
    <p:sldId id="503" r:id="rId42"/>
    <p:sldId id="526" r:id="rId43"/>
    <p:sldId id="493" r:id="rId44"/>
    <p:sldId id="494" r:id="rId45"/>
    <p:sldId id="537" r:id="rId46"/>
    <p:sldId id="4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9135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37019550506"/>
          <c:y val="6.1011557810777946E-2"/>
          <c:w val="0.88888888888888884"/>
          <c:h val="0.7607655502392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800000"/>
            </a:solidFill>
            <a:ln w="138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 w="1389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8F3-434D-BC48-02F696AEF41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 w="1389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CF6-40F0-AF8D-3F17BD061157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Sheet1!$E$2:$F$2</c:f>
                <c:numCache>
                  <c:formatCode>General</c:formatCode>
                  <c:ptCount val="2"/>
                  <c:pt idx="0">
                    <c:v>3.6</c:v>
                  </c:pt>
                  <c:pt idx="1">
                    <c:v>3.6</c:v>
                  </c:pt>
                </c:numCache>
              </c:numRef>
            </c:plus>
            <c:minus>
              <c:numRef>
                <c:f>Sheet1!$E$2:$F$2</c:f>
                <c:numCache>
                  <c:formatCode>General</c:formatCode>
                  <c:ptCount val="2"/>
                  <c:pt idx="0">
                    <c:v>3.6</c:v>
                  </c:pt>
                  <c:pt idx="1">
                    <c:v>3.6</c:v>
                  </c:pt>
                </c:numCache>
              </c:numRef>
            </c:minus>
          </c:errBars>
          <c:cat>
            <c:strRef>
              <c:f>Sheet1!$B$1:$D$1</c:f>
              <c:strCache>
                <c:ptCount val="2"/>
                <c:pt idx="0">
                  <c:v>Comparison</c:v>
                </c:pt>
                <c:pt idx="1">
                  <c:v>Nurse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9.81</c:v>
                </c:pt>
                <c:pt idx="1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6-40F0-AF8D-3F17BD061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2388735"/>
        <c:axId val="1"/>
      </c:barChart>
      <c:catAx>
        <c:axId val="140238873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4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4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02388735"/>
        <c:crosses val="autoZero"/>
        <c:crossBetween val="between"/>
        <c:majorUnit val="2"/>
        <c:minorUnit val="1"/>
      </c:valAx>
      <c:spPr>
        <a:noFill/>
        <a:ln w="277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0.73</c:v>
                  </c:pt>
                  <c:pt idx="1">
                    <c:v>0.67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0.73</c:v>
                  </c:pt>
                  <c:pt idx="1">
                    <c:v>0.67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90.22</c:v>
                </c:pt>
                <c:pt idx="1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9-46D8-8212-198955934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1.06</c:v>
                  </c:pt>
                  <c:pt idx="1">
                    <c:v>0.99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1.06</c:v>
                  </c:pt>
                  <c:pt idx="1">
                    <c:v>0.99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89.69</c:v>
                </c:pt>
                <c:pt idx="1">
                  <c:v>88.78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9-46D8-8212-19895593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2575664"/>
        <c:axId val="262576224"/>
      </c:barChart>
      <c:catAx>
        <c:axId val="2625756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2576224"/>
        <c:crosses val="autoZero"/>
        <c:auto val="1"/>
        <c:lblAlgn val="ctr"/>
        <c:lblOffset val="100"/>
        <c:noMultiLvlLbl val="0"/>
      </c:catAx>
      <c:valAx>
        <c:axId val="26257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2575664"/>
        <c:crosses val="autoZero"/>
        <c:crossBetween val="between"/>
        <c:majorUnit val="5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3650793650827"/>
          <c:y val="7.6555023923444987E-2"/>
          <c:w val="0.87777777777777932"/>
          <c:h val="0.7607655502392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760000"/>
            </a:solidFill>
            <a:ln w="12682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1268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ACE-4EDA-82B4-60840BCF1B4F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Sheet1!$E$2:$F$2</c:f>
                <c:numCache>
                  <c:formatCode>General</c:formatCode>
                  <c:ptCount val="2"/>
                  <c:pt idx="0">
                    <c:v>1.1100000000000001</c:v>
                  </c:pt>
                  <c:pt idx="1">
                    <c:v>0.95</c:v>
                  </c:pt>
                </c:numCache>
              </c:numRef>
            </c:plus>
            <c:minus>
              <c:numRef>
                <c:f>Sheet1!$E$2:$F$2</c:f>
                <c:numCache>
                  <c:formatCode>General</c:formatCode>
                  <c:ptCount val="2"/>
                  <c:pt idx="0">
                    <c:v>1.1100000000000001</c:v>
                  </c:pt>
                  <c:pt idx="1">
                    <c:v>0.95</c:v>
                  </c:pt>
                </c:numCache>
              </c:numRef>
            </c:minus>
          </c:errBars>
          <c:cat>
            <c:strRef>
              <c:f>Sheet1!$B$1:$D$1</c:f>
              <c:strCache>
                <c:ptCount val="2"/>
                <c:pt idx="0">
                  <c:v>Comparison</c:v>
                </c:pt>
                <c:pt idx="1">
                  <c:v>Nurse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E-4EDA-82B4-60840BCF1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856096"/>
        <c:axId val="267221712"/>
      </c:barChart>
      <c:catAx>
        <c:axId val="176856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7221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7221712"/>
        <c:scaling>
          <c:orientation val="minMax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6856096"/>
        <c:crosses val="autoZero"/>
        <c:crossBetween val="between"/>
        <c:majorUnit val="1"/>
        <c:minorUnit val="7.0000000000000007E-2"/>
      </c:valAx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3650793650827"/>
          <c:y val="7.6555023923444987E-2"/>
          <c:w val="0.87777777777777932"/>
          <c:h val="0.7607655502392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760000"/>
            </a:solidFill>
            <a:ln w="12682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 w="12682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ACE-4EDA-82B4-60840BCF1B4F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Sheet1!$E$2:$F$2</c:f>
                <c:numCache>
                  <c:formatCode>General</c:formatCode>
                  <c:ptCount val="2"/>
                  <c:pt idx="0">
                    <c:v>2.4300000000000002</c:v>
                  </c:pt>
                  <c:pt idx="1">
                    <c:v>3.54</c:v>
                  </c:pt>
                </c:numCache>
              </c:numRef>
            </c:plus>
            <c:minus>
              <c:numRef>
                <c:f>Sheet1!$E$2:$F$2</c:f>
                <c:numCache>
                  <c:formatCode>General</c:formatCode>
                  <c:ptCount val="2"/>
                  <c:pt idx="0">
                    <c:v>2.4300000000000002</c:v>
                  </c:pt>
                  <c:pt idx="1">
                    <c:v>3.54</c:v>
                  </c:pt>
                </c:numCache>
              </c:numRef>
            </c:minus>
          </c:errBars>
          <c:cat>
            <c:strRef>
              <c:f>Sheet1!$B$1:$D$1</c:f>
              <c:strCache>
                <c:ptCount val="2"/>
                <c:pt idx="0">
                  <c:v>Comparison</c:v>
                </c:pt>
                <c:pt idx="1">
                  <c:v>Nurse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30.9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E-4EDA-82B4-60840BCF1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856096"/>
        <c:axId val="267221712"/>
      </c:barChart>
      <c:catAx>
        <c:axId val="176856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72217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7221712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6856096"/>
        <c:crosses val="autoZero"/>
        <c:crossBetween val="between"/>
        <c:majorUnit val="5"/>
        <c:minorUnit val="7.0000000000000007E-2"/>
      </c:valAx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-12.32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3-407E-B4B5-774EDD5399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Paraprofessional Visited</c:v>
                </c:pt>
              </c:strCache>
            </c:strRef>
          </c:tx>
          <c:spPr>
            <a:solidFill>
              <a:srgbClr val="E2AC0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-88.51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3-407E-B4B5-774EDD5399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3-407E-B4B5-774EDD539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9617551"/>
        <c:axId val="1849612143"/>
      </c:barChart>
      <c:catAx>
        <c:axId val="184961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612143"/>
        <c:crosses val="autoZero"/>
        <c:auto val="1"/>
        <c:lblAlgn val="ctr"/>
        <c:lblOffset val="100"/>
        <c:noMultiLvlLbl val="0"/>
      </c:catAx>
      <c:valAx>
        <c:axId val="1849612143"/>
        <c:scaling>
          <c:orientation val="minMax"/>
          <c:max val="0"/>
          <c:min val="-26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61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117993063367077E-2"/>
          <c:y val="0.93174394159467933"/>
          <c:w val="0.87976401387326586"/>
          <c:h val="6.8256058405320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2.2200000000000002</c:v>
                  </c:pt>
                  <c:pt idx="1">
                    <c:v>4.8600000000000003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2.2200000000000002</c:v>
                  </c:pt>
                  <c:pt idx="1">
                    <c:v>4.8600000000000003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7.96</c:v>
                </c:pt>
                <c:pt idx="1">
                  <c:v>18.27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7-4356-B4A5-64F91F80E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Paraprofessional Visited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2.81</c:v>
                  </c:pt>
                  <c:pt idx="1">
                    <c:v>3.42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2.81</c:v>
                  </c:pt>
                  <c:pt idx="1">
                    <c:v>3.42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12.84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7-4356-B4A5-64F91F80E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2.9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2.2000000000000002</c:v>
                  </c:pt>
                  <c:pt idx="1">
                    <c:v>2.9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5.91</c:v>
                </c:pt>
                <c:pt idx="1">
                  <c:v>6.68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7-4356-B4A5-64F91F80E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225072"/>
        <c:axId val="267225632"/>
      </c:barChart>
      <c:catAx>
        <c:axId val="2672250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7225632"/>
        <c:crosses val="autoZero"/>
        <c:auto val="1"/>
        <c:lblAlgn val="ctr"/>
        <c:lblOffset val="100"/>
        <c:noMultiLvlLbl val="0"/>
      </c:catAx>
      <c:valAx>
        <c:axId val="267225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72250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1.35</c:v>
                  </c:pt>
                  <c:pt idx="1">
                    <c:v>2.09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1.35</c:v>
                  </c:pt>
                  <c:pt idx="1">
                    <c:v>2.09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93.3</c:v>
                </c:pt>
                <c:pt idx="1">
                  <c:v>89.36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7-4356-B4A5-64F91F80E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Paraprofessional Visited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1.52</c:v>
                  </c:pt>
                  <c:pt idx="1">
                    <c:v>1.72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1.52</c:v>
                  </c:pt>
                  <c:pt idx="1">
                    <c:v>1.72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93.83</c:v>
                </c:pt>
                <c:pt idx="1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7-4356-B4A5-64F91F80E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1.5</c:v>
                  </c:pt>
                  <c:pt idx="1">
                    <c:v>1.93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1.5</c:v>
                  </c:pt>
                  <c:pt idx="1">
                    <c:v>1.93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92.11</c:v>
                </c:pt>
                <c:pt idx="1">
                  <c:v>93.53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7-4356-B4A5-64F91F80E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225072"/>
        <c:axId val="267225632"/>
      </c:barChart>
      <c:catAx>
        <c:axId val="2672250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7225632"/>
        <c:crosses val="autoZero"/>
        <c:auto val="1"/>
        <c:lblAlgn val="ctr"/>
        <c:lblOffset val="100"/>
        <c:noMultiLvlLbl val="0"/>
      </c:catAx>
      <c:valAx>
        <c:axId val="267225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72250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0.92</c:v>
                  </c:pt>
                  <c:pt idx="1">
                    <c:v>1.41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0.92</c:v>
                  </c:pt>
                  <c:pt idx="1">
                    <c:v>1.41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101.51</c:v>
                </c:pt>
                <c:pt idx="1">
                  <c:v>96.04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7-4356-B4A5-64F91F80E6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Paraprofessional Visited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1.03</c:v>
                  </c:pt>
                  <c:pt idx="1">
                    <c:v>1.17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1.03</c:v>
                  </c:pt>
                  <c:pt idx="1">
                    <c:v>1.17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99.99</c:v>
                </c:pt>
                <c:pt idx="1">
                  <c:v>99.21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7-4356-B4A5-64F91F80E6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1.02</c:v>
                  </c:pt>
                  <c:pt idx="1">
                    <c:v>1.32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1.02</c:v>
                  </c:pt>
                  <c:pt idx="1">
                    <c:v>1.32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            Resource Sample</c:v>
                </c:pt>
                <c:pt idx="1">
                  <c:v>Low Psychological                         Resource Sample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100.7</c:v>
                </c:pt>
                <c:pt idx="1">
                  <c:v>100.6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7-4356-B4A5-64F91F80E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7225072"/>
        <c:axId val="267225632"/>
      </c:barChart>
      <c:catAx>
        <c:axId val="2672250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7225632"/>
        <c:crosses val="autoZero"/>
        <c:auto val="1"/>
        <c:lblAlgn val="ctr"/>
        <c:lblOffset val="100"/>
        <c:noMultiLvlLbl val="0"/>
      </c:catAx>
      <c:valAx>
        <c:axId val="267225632"/>
        <c:scaling>
          <c:orientation val="minMax"/>
          <c:min val="9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72250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Whole Sample (NS)</c:v>
                </c:pt>
                <c:pt idx="1">
                  <c:v>Poor unmarried teenagers (P≤ .10)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99-4BFC-B63B-B46E239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Nurse: P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Whole Sample (NS)</c:v>
                </c:pt>
                <c:pt idx="1">
                  <c:v>Poor unmarried teenagers (P≤ .10)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0.08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99-4BFC-B63B-B46E239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Nurse: P&amp;I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plus>
            <c:minus>
              <c:numRef>
                <c:f>Sheet1!$G$2:$G$3</c:f>
                <c:numCache>
                  <c:formatCode>General</c:formatCode>
                  <c:ptCount val="2"/>
                  <c:pt idx="0">
                    <c:v>4.4999999999999998E-2</c:v>
                  </c:pt>
                  <c:pt idx="1">
                    <c:v>0.08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Whole Sample (NS)</c:v>
                </c:pt>
                <c:pt idx="1">
                  <c:v>Poor unmarried teenagers (P≤ .10)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0.05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9-4BFC-B63B-B46E2395F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5691616"/>
        <c:axId val="175692176"/>
      </c:barChart>
      <c:catAx>
        <c:axId val="1756916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800" b="1" baseline="0">
                <a:latin typeface="Arial" panose="020B0604020202020204" pitchFamily="34" charset="0"/>
              </a:defRPr>
            </a:pPr>
            <a:endParaRPr lang="en-US"/>
          </a:p>
        </c:txPr>
        <c:crossAx val="175692176"/>
        <c:crosses val="autoZero"/>
        <c:auto val="1"/>
        <c:lblAlgn val="ctr"/>
        <c:lblOffset val="100"/>
        <c:noMultiLvlLbl val="0"/>
      </c:catAx>
      <c:valAx>
        <c:axId val="17569217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b="1" baseline="0">
                <a:latin typeface="Arial" panose="020B0604020202020204" pitchFamily="34" charset="0"/>
              </a:defRPr>
            </a:pPr>
            <a:endParaRPr lang="en-US"/>
          </a:p>
        </c:txPr>
        <c:crossAx val="1756916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6825396825397023E-2"/>
          <c:y val="7.6555023923444987E-2"/>
          <c:w val="0.88888888888888895"/>
          <c:h val="0.7607655502392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36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AF-4D3E-81D8-FE197AC13711}"/>
              </c:ext>
            </c:extLst>
          </c:dPt>
          <c:dPt>
            <c:idx val="1"/>
            <c:invertIfNegative val="0"/>
            <c:bubble3D val="0"/>
            <c:spPr>
              <a:solidFill>
                <a:srgbClr val="E2AC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FBF-4A66-94E9-36FB6DB1BD5F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AF-4D3E-81D8-FE197AC13711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Sheet1!$E$2:$G$2</c:f>
                <c:numCache>
                  <c:formatCode>General</c:formatCode>
                  <c:ptCount val="3"/>
                  <c:pt idx="0">
                    <c:v>0.09</c:v>
                  </c:pt>
                  <c:pt idx="1">
                    <c:v>0.13</c:v>
                  </c:pt>
                  <c:pt idx="2">
                    <c:v>7.0000000000000007E-2</c:v>
                  </c:pt>
                </c:numCache>
              </c:numRef>
            </c:plus>
            <c:minus>
              <c:numRef>
                <c:f>Sheet1!$E$2:$G$2</c:f>
                <c:numCache>
                  <c:formatCode>General</c:formatCode>
                  <c:ptCount val="3"/>
                  <c:pt idx="0">
                    <c:v>0.09</c:v>
                  </c:pt>
                  <c:pt idx="1">
                    <c:v>0.13</c:v>
                  </c:pt>
                  <c:pt idx="2">
                    <c:v>7.0000000000000007E-2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Control</c:v>
                </c:pt>
                <c:pt idx="1">
                  <c:v>P Nurse</c:v>
                </c:pt>
                <c:pt idx="2">
                  <c:v>P &amp; I Nurse 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AF-4D3E-81D8-FE197AC1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2572304"/>
        <c:axId val="262572864"/>
      </c:barChart>
      <c:catAx>
        <c:axId val="262572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2572864"/>
        <c:scaling>
          <c:orientation val="minMax"/>
          <c:min val="0"/>
        </c:scaling>
        <c:delete val="0"/>
        <c:axPos val="l"/>
        <c:numFmt formatCode="0.00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304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6825396825397023E-2"/>
          <c:y val="7.6555023923444987E-2"/>
          <c:w val="0.88888888888888895"/>
          <c:h val="0.7607655502392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361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AF-4D3E-81D8-FE197AC13711}"/>
              </c:ext>
            </c:extLst>
          </c:dPt>
          <c:dPt>
            <c:idx val="1"/>
            <c:invertIfNegative val="0"/>
            <c:bubble3D val="0"/>
            <c:spPr>
              <a:solidFill>
                <a:srgbClr val="E2AC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CF4-49DC-ACE0-44EC9D7B2C43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AF-4D3E-81D8-FE197AC13711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Sheet1!$E$2:$G$2</c:f>
                <c:numCache>
                  <c:formatCode>General</c:formatCode>
                  <c:ptCount val="3"/>
                  <c:pt idx="0">
                    <c:v>0.14000000000000001</c:v>
                  </c:pt>
                  <c:pt idx="1">
                    <c:v>0.14000000000000001</c:v>
                  </c:pt>
                  <c:pt idx="2">
                    <c:v>7.0000000000000007E-2</c:v>
                  </c:pt>
                </c:numCache>
              </c:numRef>
            </c:plus>
            <c:minus>
              <c:numRef>
                <c:f>Sheet1!$E$2:$G$2</c:f>
                <c:numCache>
                  <c:formatCode>General</c:formatCode>
                  <c:ptCount val="3"/>
                  <c:pt idx="0">
                    <c:v>0.14000000000000001</c:v>
                  </c:pt>
                  <c:pt idx="1">
                    <c:v>0.14000000000000001</c:v>
                  </c:pt>
                  <c:pt idx="2">
                    <c:v>7.0000000000000007E-2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Control</c:v>
                </c:pt>
                <c:pt idx="1">
                  <c:v>P Nurse</c:v>
                </c:pt>
                <c:pt idx="2">
                  <c:v>P &amp; I Nurse 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0.54</c:v>
                </c:pt>
                <c:pt idx="1">
                  <c:v>0.37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AF-4D3E-81D8-FE197AC1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2572304"/>
        <c:axId val="262572864"/>
      </c:barChart>
      <c:catAx>
        <c:axId val="262572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2572864"/>
        <c:scaling>
          <c:orientation val="minMax"/>
          <c:min val="0"/>
        </c:scaling>
        <c:delete val="0"/>
        <c:axPos val="l"/>
        <c:numFmt formatCode="0.00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304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6825396825397023E-2"/>
          <c:y val="7.6555023923444987E-2"/>
          <c:w val="0.88888888888888895"/>
          <c:h val="0.7607655502392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361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600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A07-49EF-A253-484E59AC4BED}"/>
              </c:ext>
            </c:extLst>
          </c:dPt>
          <c:dPt>
            <c:idx val="1"/>
            <c:invertIfNegative val="0"/>
            <c:bubble3D val="0"/>
            <c:spPr>
              <a:solidFill>
                <a:srgbClr val="E2AC0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A07-49EF-A253-484E59AC4BED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236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A07-49EF-A253-484E59AC4BED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Sheet1!$E$2:$G$2</c:f>
                <c:numCache>
                  <c:formatCode>General</c:formatCode>
                  <c:ptCount val="3"/>
                  <c:pt idx="0">
                    <c:v>0.16</c:v>
                  </c:pt>
                  <c:pt idx="1">
                    <c:v>0.23</c:v>
                  </c:pt>
                  <c:pt idx="2">
                    <c:v>0.28000000000000003</c:v>
                  </c:pt>
                </c:numCache>
              </c:numRef>
            </c:plus>
            <c:minus>
              <c:numRef>
                <c:f>Sheet1!$E$2:$G$2</c:f>
                <c:numCache>
                  <c:formatCode>General</c:formatCode>
                  <c:ptCount val="3"/>
                  <c:pt idx="0">
                    <c:v>0.16</c:v>
                  </c:pt>
                  <c:pt idx="1">
                    <c:v>0.23</c:v>
                  </c:pt>
                  <c:pt idx="2">
                    <c:v>0.28000000000000003</c:v>
                  </c:pt>
                </c:numCache>
              </c:numRef>
            </c:minus>
          </c:errBars>
          <c:cat>
            <c:strRef>
              <c:f>Sheet1!$B$1:$D$1</c:f>
              <c:strCache>
                <c:ptCount val="3"/>
                <c:pt idx="0">
                  <c:v>Control</c:v>
                </c:pt>
                <c:pt idx="1">
                  <c:v>P Nurse</c:v>
                </c:pt>
                <c:pt idx="2">
                  <c:v>P &amp; I Nurse </c:v>
                </c:pt>
              </c:strCache>
            </c:strRef>
          </c:cat>
          <c:val>
            <c:numRef>
              <c:f>Sheet1!$B$2:$D$2</c:f>
              <c:numCache>
                <c:formatCode>0.00</c:formatCode>
                <c:ptCount val="3"/>
                <c:pt idx="0">
                  <c:v>0.86</c:v>
                </c:pt>
                <c:pt idx="1">
                  <c:v>0.52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07-49EF-A253-484E59AC4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2572304"/>
        <c:axId val="262572864"/>
      </c:barChart>
      <c:catAx>
        <c:axId val="2625723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2572864"/>
        <c:scaling>
          <c:orientation val="minMax"/>
          <c:min val="0"/>
        </c:scaling>
        <c:delete val="0"/>
        <c:axPos val="l"/>
        <c:numFmt formatCode="0.00" sourceLinked="1"/>
        <c:majorTickMark val="in"/>
        <c:minorTickMark val="none"/>
        <c:tickLblPos val="nextTo"/>
        <c:spPr>
          <a:ln w="30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62572304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</c:f>
                <c:numCache>
                  <c:formatCode>General</c:formatCode>
                  <c:ptCount val="1"/>
                  <c:pt idx="0">
                    <c:v>1.59</c:v>
                  </c:pt>
                </c:numCache>
              </c:numRef>
            </c:plus>
            <c:minus>
              <c:numRef>
                <c:f>Sheet1!$D$2</c:f>
                <c:numCache>
                  <c:formatCode>General</c:formatCode>
                  <c:ptCount val="1"/>
                  <c:pt idx="0">
                    <c:v>1.59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Overall                                                                                                                                                                                                (P = 0.011)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E-49B3-8E62-DDF189B59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</c:f>
                <c:numCache>
                  <c:formatCode>General</c:formatCode>
                  <c:ptCount val="1"/>
                  <c:pt idx="0">
                    <c:v>1.68</c:v>
                  </c:pt>
                </c:numCache>
              </c:numRef>
            </c:plus>
            <c:minus>
              <c:numRef>
                <c:f>Sheet1!$E$2</c:f>
                <c:numCache>
                  <c:formatCode>General</c:formatCode>
                  <c:ptCount val="1"/>
                  <c:pt idx="0">
                    <c:v>1.68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</c:f>
              <c:strCache>
                <c:ptCount val="1"/>
                <c:pt idx="0">
                  <c:v>Overall                                                                                                                                                                                                (P = 0.011)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E-49B3-8E62-DDF189B59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917055"/>
        <c:axId val="941917471"/>
      </c:barChart>
      <c:catAx>
        <c:axId val="94191705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1917471"/>
        <c:crosses val="autoZero"/>
        <c:auto val="1"/>
        <c:lblAlgn val="ctr"/>
        <c:lblOffset val="100"/>
        <c:noMultiLvlLbl val="0"/>
      </c:catAx>
      <c:valAx>
        <c:axId val="941917471"/>
        <c:scaling>
          <c:orientation val="minMax"/>
          <c:min val="5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191705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Sheet1!$D$2:$E$2</c:f>
                <c:numCache>
                  <c:formatCode>General</c:formatCode>
                  <c:ptCount val="2"/>
                  <c:pt idx="0">
                    <c:v>0.02</c:v>
                  </c:pt>
                  <c:pt idx="1">
                    <c:v>0.01</c:v>
                  </c:pt>
                </c:numCache>
              </c:numRef>
            </c:plus>
            <c:minus>
              <c:numRef>
                <c:f>Sheet1!$D$2</c:f>
                <c:numCache>
                  <c:formatCode>General</c:formatCode>
                  <c:ptCount val="1"/>
                  <c:pt idx="0">
                    <c:v>0.02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9-435B-B54A-A8916038C1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 Visited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Sheet1!$E$2</c:f>
                <c:numCache>
                  <c:formatCode>General</c:formatCode>
                  <c:ptCount val="1"/>
                  <c:pt idx="0">
                    <c:v>0.01</c:v>
                  </c:pt>
                </c:numCache>
              </c:numRef>
            </c:plus>
            <c:minus>
              <c:numRef>
                <c:f>Sheet1!$E$2</c:f>
                <c:numCache>
                  <c:formatCode>General</c:formatCode>
                  <c:ptCount val="1"/>
                  <c:pt idx="0">
                    <c:v>0.01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9-435B-B54A-A8916038C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917055"/>
        <c:axId val="941917471"/>
      </c:barChart>
      <c:catAx>
        <c:axId val="941917055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1917471"/>
        <c:crosses val="autoZero"/>
        <c:auto val="1"/>
        <c:lblAlgn val="ctr"/>
        <c:lblOffset val="100"/>
        <c:noMultiLvlLbl val="0"/>
      </c:catAx>
      <c:valAx>
        <c:axId val="941917471"/>
        <c:scaling>
          <c:orientation val="minMax"/>
          <c:max val="0.2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41917055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0.27</c:v>
                  </c:pt>
                  <c:pt idx="1">
                    <c:v>0.25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0.27</c:v>
                  </c:pt>
                  <c:pt idx="1">
                    <c:v>0.25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56.92</c:v>
                </c:pt>
                <c:pt idx="1">
                  <c:v>57.56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9-46D8-8212-198955934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0.39</c:v>
                  </c:pt>
                  <c:pt idx="1">
                    <c:v>0.37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0.39</c:v>
                  </c:pt>
                  <c:pt idx="1">
                    <c:v>0.37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57.16</c:v>
                </c:pt>
                <c:pt idx="1">
                  <c:v>56.63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9-46D8-8212-19895593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2575664"/>
        <c:axId val="262576224"/>
      </c:barChart>
      <c:catAx>
        <c:axId val="2625756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2576224"/>
        <c:crosses val="autoZero"/>
        <c:auto val="1"/>
        <c:lblAlgn val="ctr"/>
        <c:lblOffset val="100"/>
        <c:noMultiLvlLbl val="0"/>
      </c:catAx>
      <c:valAx>
        <c:axId val="262576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2575664"/>
        <c:crosses val="autoZero"/>
        <c:crossBetween val="between"/>
        <c:majorUnit val="2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76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1.84</c:v>
                  </c:pt>
                  <c:pt idx="1">
                    <c:v>1.68</c:v>
                  </c:pt>
                </c:numCache>
              </c:numRef>
            </c:plus>
            <c:minus>
              <c:numRef>
                <c:f>Sheet1!$D$2:$D$3</c:f>
                <c:numCache>
                  <c:formatCode>General</c:formatCode>
                  <c:ptCount val="2"/>
                  <c:pt idx="0">
                    <c:v>1.84</c:v>
                  </c:pt>
                  <c:pt idx="1">
                    <c:v>1.68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20.74</c:v>
                </c:pt>
                <c:pt idx="1">
                  <c:v>28.94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9-46D8-8212-198955934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Nurse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2.67</c:v>
                  </c:pt>
                  <c:pt idx="1">
                    <c:v>2.5499999999999998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2.67</c:v>
                  </c:pt>
                  <c:pt idx="1">
                    <c:v>2.5499999999999998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High Psychological            Resource Sample</c:v>
                </c:pt>
                <c:pt idx="1">
                  <c:v>Low Psychological             Resource Sample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22.74</c:v>
                </c:pt>
                <c:pt idx="1">
                  <c:v>20.149999999999999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9-46D8-8212-19895593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62575664"/>
        <c:axId val="262576224"/>
      </c:barChart>
      <c:catAx>
        <c:axId val="2625756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/>
        </c:spPr>
        <c:crossAx val="262576224"/>
        <c:crosses val="autoZero"/>
        <c:auto val="1"/>
        <c:lblAlgn val="ctr"/>
        <c:lblOffset val="100"/>
        <c:noMultiLvlLbl val="0"/>
      </c:catAx>
      <c:valAx>
        <c:axId val="262576224"/>
        <c:scaling>
          <c:orientation val="minMax"/>
          <c:max val="35"/>
          <c:min val="1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spPr>
          <a:ln/>
        </c:spPr>
        <c:crossAx val="262575664"/>
        <c:crosses val="autoZero"/>
        <c:crossBetween val="between"/>
        <c:majorUnit val="5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+mj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F506-B265-458F-BBF7-155A0FA0341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6EC6D-FF35-4B8F-A579-CE38C549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486F7-461B-4F4B-A1AE-A01A75B0852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7853D-E760-4862-B1C5-82E502C03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7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8AC1C-5300-4A70-BE4A-E90FD8A8346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0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41587-ED03-4AA2-9A27-B4D9DDA9BD0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3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9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8AC1C-5300-4A70-BE4A-E90FD8A8346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25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2C3DA7-864A-406B-90E8-0C39E4FC6D8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96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48CB8B-A612-4B16-8E76-98330F9E012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77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8B2653-9B18-4F3B-894A-1A6F7CC1AEB1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6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5C13BF-FC49-46D3-A91E-1BBB2C19746A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9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B9E352-D095-47E4-A6A4-860CAF97911E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00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59EDCF-CF35-49EA-BE2D-080CF1D6DE46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24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4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56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87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3C6D68-851C-4174-A612-5C288FE0271A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3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3C6D68-851C-4174-A612-5C288FE0271A}" type="slidenum">
              <a:rPr lang="en-US" altLang="en-US" smtClean="0"/>
              <a:pPr eaLnBrk="1" hangingPunct="1"/>
              <a:t>30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73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52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0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91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E78C95-3C5B-442D-9541-22099481AF0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80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72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914711" y="4344024"/>
            <a:ext cx="5028579" cy="7576279"/>
          </a:xfrm>
          <a:noFill/>
        </p:spPr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Nurse-Family Partnership has had tremendous growth since the National Service Office was founded in 2003 with a mission of replicating the program in communities across the country.  As of March 2014, Nurse-Family Partnership programs are in 43 states, the U.S. Virgin Islands and in more than 536 counties.</a:t>
            </a:r>
          </a:p>
          <a:p>
            <a:endParaRPr lang="en-US" altLang="en-US" sz="2400">
              <a:ea typeface="ＭＳ Ｐゴシック" pitchFamily="34" charset="-128"/>
            </a:endParaRPr>
          </a:p>
          <a:p>
            <a:r>
              <a:rPr lang="en-US" altLang="en-US" sz="2400">
                <a:ea typeface="ＭＳ Ｐゴシック" pitchFamily="34" charset="-128"/>
              </a:rPr>
              <a:t>But we have much work to do – approximately 500,000 children are born to eligible mothers every year. And while we have accomplished a lot, we still have a long way to go to make this program available to all eligible mothers.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1CCE5CE7-38A9-4E3B-8568-DA1473785B3E}" type="slidenum">
              <a:rPr lang="en-US" altLang="en-US" smtClean="0">
                <a:solidFill>
                  <a:srgbClr val="0B5495"/>
                </a:solidFill>
              </a:rPr>
              <a:pPr>
                <a:spcBef>
                  <a:spcPct val="50000"/>
                </a:spcBef>
              </a:pPr>
              <a:t>42</a:t>
            </a:fld>
            <a:endParaRPr lang="en-US" altLang="en-US">
              <a:solidFill>
                <a:srgbClr val="0B54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16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4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1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9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0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837516-E30C-4EEA-B355-56B65250129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1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3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4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92A81-A5CA-4011-B84D-9111AA85A8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4A91-89D6-4C67-B6E3-26D9C968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9497-D92E-4CAA-8C7D-77B6B2761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1180-A440-48C5-BC90-95786688A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9B48-B1F8-4C4D-993B-76AC8D1A413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7BF9-A21E-4AFB-9E6A-41D710E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6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529363"/>
            <a:ext cx="3581400" cy="1207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463416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David Olds, Ph.D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46341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463416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Colorado Denver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46341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46341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>
              <a:effectLst>
                <a:outerShdw blurRad="38100" dist="38100" dir="2700000" algn="tl">
                  <a:srgbClr val="463416"/>
                </a:outerShdw>
              </a:effectLst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21150" y="1123343"/>
            <a:ext cx="4978399" cy="28956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4000" b="1" dirty="0"/>
            </a:br>
            <a:r>
              <a:rPr lang="en-US" sz="3100" b="1" dirty="0"/>
              <a:t>Improving the Life Chances of Disadvantaged Mothers and Children with Home-Visiting by Nurses: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/>
              <a:t>Differences for Males and Females</a:t>
            </a:r>
            <a:br>
              <a:rPr lang="en-US" sz="3100" b="1" dirty="0"/>
            </a:br>
            <a:r>
              <a:rPr lang="en-US" sz="3200" b="1" dirty="0"/>
              <a:t> </a:t>
            </a:r>
            <a:br>
              <a:rPr lang="en-US" sz="3200" b="1" dirty="0"/>
            </a:br>
            <a:endParaRPr lang="en-US" sz="2400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1012825"/>
            <a:ext cx="3587750" cy="4724400"/>
          </a:xfrm>
          <a:prstGeom prst="rect">
            <a:avLst/>
          </a:prstGeom>
          <a:solidFill>
            <a:srgbClr val="79A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053" name="Picture 5" descr="baby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2438400"/>
            <a:ext cx="3425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098550"/>
            <a:ext cx="34258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0" y="6553200"/>
            <a:ext cx="1295400" cy="0"/>
          </a:xfrm>
          <a:prstGeom prst="line">
            <a:avLst/>
          </a:prstGeom>
          <a:noFill/>
          <a:ln w="9525">
            <a:solidFill>
              <a:srgbClr val="6A9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3657600" y="6553200"/>
            <a:ext cx="5486400" cy="0"/>
          </a:xfrm>
          <a:prstGeom prst="line">
            <a:avLst/>
          </a:prstGeom>
          <a:noFill/>
          <a:ln w="9525">
            <a:solidFill>
              <a:srgbClr val="6A9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1295400" y="6384925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ea typeface="MS PGothic" pitchFamily="34" charset="-128"/>
              </a:rPr>
              <a:t>May 3, 2019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-1" y="365126"/>
            <a:ext cx="9126537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-1" y="6553200"/>
            <a:ext cx="1295401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657600" y="6553200"/>
            <a:ext cx="5468936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152400"/>
            <a:ext cx="8763000" cy="117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prstClr val="white"/>
                </a:solidFill>
              </a:rPr>
              <a:t>Percentage of Smokers with Preterm Delivery (&lt;37 weeks) - Elmira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8643"/>
              </p:ext>
            </p:extLst>
          </p:nvPr>
        </p:nvGraphicFramePr>
        <p:xfrm>
          <a:off x="228600" y="1447800"/>
          <a:ext cx="8648108" cy="529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6464355"/>
            <a:ext cx="78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baseline="-25000" dirty="0">
                <a:solidFill>
                  <a:prstClr val="white"/>
                </a:solidFill>
              </a:rPr>
              <a:t>     </a:t>
            </a:r>
            <a:r>
              <a:rPr lang="en-US" altLang="en-US" sz="1600" b="1" i="1" dirty="0">
                <a:solidFill>
                  <a:prstClr val="white"/>
                </a:solidFill>
              </a:rPr>
              <a:t> p&lt;.05					 Pediatrics. 1986; 77; 16-28</a:t>
            </a:r>
          </a:p>
        </p:txBody>
      </p:sp>
    </p:spTree>
    <p:extLst>
      <p:ext uri="{BB962C8B-B14F-4D97-AF65-F5344CB8AC3E}">
        <p14:creationId xmlns:p14="http://schemas.microsoft.com/office/powerpoint/2010/main" val="107228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Elmira Trial: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Abuse/Neglect through Child Age 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30711749"/>
              </p:ext>
            </p:extLst>
          </p:nvPr>
        </p:nvGraphicFramePr>
        <p:xfrm>
          <a:off x="304800" y="1397000"/>
          <a:ext cx="86868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20" y="653288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Note: P-values for nurse P&amp;I vs control comparison</a:t>
            </a:r>
          </a:p>
        </p:txBody>
      </p:sp>
    </p:spTree>
    <p:extLst>
      <p:ext uri="{BB962C8B-B14F-4D97-AF65-F5344CB8AC3E}">
        <p14:creationId xmlns:p14="http://schemas.microsoft.com/office/powerpoint/2010/main" val="174261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3601"/>
            <a:ext cx="8498174" cy="6414399"/>
            <a:chOff x="562187" y="685800"/>
            <a:chExt cx="6753013" cy="5691207"/>
          </a:xfrm>
        </p:grpSpPr>
        <p:pic>
          <p:nvPicPr>
            <p:cNvPr id="447490" name="Picture 2" descr="Hist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85800"/>
              <a:ext cx="5943600" cy="50292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447491" name="Text Box 3"/>
            <p:cNvSpPr txBox="1">
              <a:spLocks noChangeArrowheads="1"/>
            </p:cNvSpPr>
            <p:nvPr/>
          </p:nvSpPr>
          <p:spPr bwMode="auto">
            <a:xfrm>
              <a:off x="1509379" y="5704467"/>
              <a:ext cx="282575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>
                  <a:latin typeface="+mj-lt"/>
                </a:rPr>
                <a:t>9</a:t>
              </a:r>
            </a:p>
          </p:txBody>
        </p:sp>
        <p:sp>
          <p:nvSpPr>
            <p:cNvPr id="447492" name="Text Box 4"/>
            <p:cNvSpPr txBox="1">
              <a:spLocks noChangeArrowheads="1"/>
            </p:cNvSpPr>
            <p:nvPr/>
          </p:nvSpPr>
          <p:spPr bwMode="auto">
            <a:xfrm>
              <a:off x="2567927" y="5693933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10</a:t>
              </a:r>
            </a:p>
          </p:txBody>
        </p:sp>
        <p:sp>
          <p:nvSpPr>
            <p:cNvPr id="447493" name="Text Box 5"/>
            <p:cNvSpPr txBox="1">
              <a:spLocks noChangeArrowheads="1"/>
            </p:cNvSpPr>
            <p:nvPr/>
          </p:nvSpPr>
          <p:spPr bwMode="auto">
            <a:xfrm>
              <a:off x="3677003" y="5693933"/>
              <a:ext cx="294098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11</a:t>
              </a:r>
            </a:p>
          </p:txBody>
        </p:sp>
        <p:sp>
          <p:nvSpPr>
            <p:cNvPr id="447494" name="Text Box 6"/>
            <p:cNvSpPr txBox="1">
              <a:spLocks noChangeArrowheads="1"/>
            </p:cNvSpPr>
            <p:nvPr/>
          </p:nvSpPr>
          <p:spPr bwMode="auto">
            <a:xfrm>
              <a:off x="4747073" y="5697937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+mj-lt"/>
                </a:rPr>
                <a:t>12</a:t>
              </a:r>
            </a:p>
          </p:txBody>
        </p:sp>
        <p:sp>
          <p:nvSpPr>
            <p:cNvPr id="447495" name="Text Box 7"/>
            <p:cNvSpPr txBox="1">
              <a:spLocks noChangeArrowheads="1"/>
            </p:cNvSpPr>
            <p:nvPr/>
          </p:nvSpPr>
          <p:spPr bwMode="auto">
            <a:xfrm>
              <a:off x="5867505" y="5715000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13</a:t>
              </a:r>
            </a:p>
          </p:txBody>
        </p:sp>
        <p:sp>
          <p:nvSpPr>
            <p:cNvPr id="447496" name="Text Box 8"/>
            <p:cNvSpPr txBox="1">
              <a:spLocks noChangeArrowheads="1"/>
            </p:cNvSpPr>
            <p:nvPr/>
          </p:nvSpPr>
          <p:spPr bwMode="auto">
            <a:xfrm>
              <a:off x="6948174" y="5697937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14</a:t>
              </a:r>
            </a:p>
          </p:txBody>
        </p:sp>
        <p:sp>
          <p:nvSpPr>
            <p:cNvPr id="447497" name="Text Box 9"/>
            <p:cNvSpPr txBox="1">
              <a:spLocks noChangeArrowheads="1"/>
            </p:cNvSpPr>
            <p:nvPr/>
          </p:nvSpPr>
          <p:spPr bwMode="auto">
            <a:xfrm>
              <a:off x="1010886" y="832156"/>
              <a:ext cx="383673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100</a:t>
              </a:r>
            </a:p>
          </p:txBody>
        </p:sp>
        <p:sp>
          <p:nvSpPr>
            <p:cNvPr id="447498" name="Text Box 10"/>
            <p:cNvSpPr txBox="1">
              <a:spLocks noChangeArrowheads="1"/>
            </p:cNvSpPr>
            <p:nvPr/>
          </p:nvSpPr>
          <p:spPr bwMode="auto">
            <a:xfrm>
              <a:off x="1033845" y="1485511"/>
              <a:ext cx="430213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 60</a:t>
              </a:r>
            </a:p>
          </p:txBody>
        </p:sp>
        <p:sp>
          <p:nvSpPr>
            <p:cNvPr id="447499" name="Text Box 11"/>
            <p:cNvSpPr txBox="1">
              <a:spLocks noChangeArrowheads="1"/>
            </p:cNvSpPr>
            <p:nvPr/>
          </p:nvSpPr>
          <p:spPr bwMode="auto">
            <a:xfrm>
              <a:off x="1060374" y="2131843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50</a:t>
              </a:r>
            </a:p>
          </p:txBody>
        </p:sp>
        <p:sp>
          <p:nvSpPr>
            <p:cNvPr id="447500" name="Text Box 12"/>
            <p:cNvSpPr txBox="1">
              <a:spLocks noChangeArrowheads="1"/>
            </p:cNvSpPr>
            <p:nvPr/>
          </p:nvSpPr>
          <p:spPr bwMode="auto">
            <a:xfrm>
              <a:off x="1067817" y="2774145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40</a:t>
              </a:r>
            </a:p>
          </p:txBody>
        </p:sp>
        <p:sp>
          <p:nvSpPr>
            <p:cNvPr id="447501" name="Text Box 13"/>
            <p:cNvSpPr txBox="1">
              <a:spLocks noChangeArrowheads="1"/>
            </p:cNvSpPr>
            <p:nvPr/>
          </p:nvSpPr>
          <p:spPr bwMode="auto">
            <a:xfrm>
              <a:off x="1053844" y="3435045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30</a:t>
              </a:r>
            </a:p>
          </p:txBody>
        </p:sp>
        <p:sp>
          <p:nvSpPr>
            <p:cNvPr id="447502" name="Text Box 14"/>
            <p:cNvSpPr txBox="1">
              <a:spLocks noChangeArrowheads="1"/>
            </p:cNvSpPr>
            <p:nvPr/>
          </p:nvSpPr>
          <p:spPr bwMode="auto">
            <a:xfrm>
              <a:off x="1047327" y="4088400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+mj-lt"/>
                </a:rPr>
                <a:t>20</a:t>
              </a:r>
            </a:p>
          </p:txBody>
        </p:sp>
        <p:sp>
          <p:nvSpPr>
            <p:cNvPr id="447503" name="Text Box 15"/>
            <p:cNvSpPr txBox="1">
              <a:spLocks noChangeArrowheads="1"/>
            </p:cNvSpPr>
            <p:nvPr/>
          </p:nvSpPr>
          <p:spPr bwMode="auto">
            <a:xfrm>
              <a:off x="1033845" y="4730934"/>
              <a:ext cx="304696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10</a:t>
              </a:r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1098550" y="5373005"/>
              <a:ext cx="273050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</a:t>
              </a:r>
            </a:p>
          </p:txBody>
        </p:sp>
        <p:sp>
          <p:nvSpPr>
            <p:cNvPr id="447505" name="Text Box 17"/>
            <p:cNvSpPr txBox="1">
              <a:spLocks noChangeArrowheads="1"/>
            </p:cNvSpPr>
            <p:nvPr/>
          </p:nvSpPr>
          <p:spPr bwMode="auto">
            <a:xfrm>
              <a:off x="2895600" y="1981200"/>
              <a:ext cx="3581400" cy="368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Simultaneous Region of Treatment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Differences (p &lt; .10)</a:t>
              </a:r>
            </a:p>
          </p:txBody>
        </p:sp>
        <p:sp>
          <p:nvSpPr>
            <p:cNvPr id="447506" name="Text Box 18"/>
            <p:cNvSpPr txBox="1">
              <a:spLocks noChangeArrowheads="1"/>
            </p:cNvSpPr>
            <p:nvPr/>
          </p:nvSpPr>
          <p:spPr bwMode="auto">
            <a:xfrm rot="16213704">
              <a:off x="-702940" y="2974460"/>
              <a:ext cx="2897113" cy="366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latin typeface="+mj-lt"/>
                </a:rPr>
                <a:t>% Abuse / Neglect</a:t>
              </a:r>
              <a:endParaRPr lang="en-US" altLang="en-US" sz="2400" dirty="0">
                <a:latin typeface="+mj-lt"/>
              </a:endParaRPr>
            </a:p>
          </p:txBody>
        </p:sp>
        <p:sp>
          <p:nvSpPr>
            <p:cNvPr id="447507" name="Text Box 19"/>
            <p:cNvSpPr txBox="1">
              <a:spLocks noChangeArrowheads="1"/>
            </p:cNvSpPr>
            <p:nvPr/>
          </p:nvSpPr>
          <p:spPr bwMode="auto">
            <a:xfrm>
              <a:off x="2705100" y="5967392"/>
              <a:ext cx="3276600" cy="409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latin typeface="+mj-lt"/>
                </a:rPr>
                <a:t>Maternal Sense of Control</a:t>
              </a:r>
              <a:endParaRPr lang="en-US" altLang="en-US" sz="2400" dirty="0">
                <a:latin typeface="+mj-lt"/>
              </a:endParaRPr>
            </a:p>
          </p:txBody>
        </p:sp>
        <p:sp>
          <p:nvSpPr>
            <p:cNvPr id="447508" name="Text Box 20"/>
            <p:cNvSpPr txBox="1">
              <a:spLocks noChangeArrowheads="1"/>
            </p:cNvSpPr>
            <p:nvPr/>
          </p:nvSpPr>
          <p:spPr bwMode="auto">
            <a:xfrm>
              <a:off x="4876800" y="4267200"/>
              <a:ext cx="1219200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Comparison</a:t>
              </a:r>
              <a:endParaRPr lang="en-US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7509" name="Text Box 21"/>
            <p:cNvSpPr txBox="1">
              <a:spLocks noChangeArrowheads="1"/>
            </p:cNvSpPr>
            <p:nvPr/>
          </p:nvSpPr>
          <p:spPr bwMode="auto">
            <a:xfrm>
              <a:off x="4953000" y="5029200"/>
              <a:ext cx="550543" cy="273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Nurse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3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56368"/>
              </p:ext>
            </p:extLst>
          </p:nvPr>
        </p:nvGraphicFramePr>
        <p:xfrm>
          <a:off x="116919" y="996489"/>
          <a:ext cx="8646081" cy="570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5967467"/>
            <a:ext cx="8686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*P= .03				               </a:t>
            </a:r>
            <a:r>
              <a:rPr lang="en-US" altLang="en-US" sz="2000" b="1" i="1" dirty="0"/>
              <a:t>JAMA</a:t>
            </a:r>
            <a:r>
              <a:rPr lang="en-US" altLang="en-US" sz="1800" b="1" dirty="0"/>
              <a:t>, 1997;278:637-643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Indicated Cases of Child Abuse and Neglect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0 to 15 Years - Elmira</a:t>
            </a:r>
          </a:p>
        </p:txBody>
      </p:sp>
    </p:spTree>
    <p:extLst>
      <p:ext uri="{BB962C8B-B14F-4D97-AF65-F5344CB8AC3E}">
        <p14:creationId xmlns:p14="http://schemas.microsoft.com/office/powerpoint/2010/main" val="42489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b="1"/>
              <a:t>Maltreatment Reports by Treatment Status and IPV - Elmira</a:t>
            </a:r>
          </a:p>
        </p:txBody>
      </p:sp>
      <p:pic>
        <p:nvPicPr>
          <p:cNvPr id="22221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2057400" y="2209800"/>
            <a:ext cx="1833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Simultaneous Region of Treatment Differences </a:t>
            </a:r>
          </a:p>
          <a:p>
            <a:pPr eaLnBrk="0" hangingPunct="0"/>
            <a:r>
              <a:rPr lang="en-US" altLang="en-US" sz="1400">
                <a:solidFill>
                  <a:srgbClr val="000000"/>
                </a:solidFill>
              </a:rPr>
              <a:t>(</a:t>
            </a:r>
            <a:r>
              <a:rPr lang="en-US" altLang="en-US" sz="1400" u="sng">
                <a:solidFill>
                  <a:srgbClr val="000000"/>
                </a:solidFill>
              </a:rPr>
              <a:t>p</a:t>
            </a:r>
            <a:r>
              <a:rPr lang="en-US" altLang="en-US" sz="1400">
                <a:solidFill>
                  <a:srgbClr val="000000"/>
                </a:solidFill>
              </a:rPr>
              <a:t> &lt; .05)</a:t>
            </a:r>
          </a:p>
        </p:txBody>
      </p:sp>
      <p:sp>
        <p:nvSpPr>
          <p:cNvPr id="222213" name="Freeform 5"/>
          <p:cNvSpPr>
            <a:spLocks/>
          </p:cNvSpPr>
          <p:nvPr/>
        </p:nvSpPr>
        <p:spPr bwMode="auto">
          <a:xfrm>
            <a:off x="2286000" y="3200400"/>
            <a:ext cx="225425" cy="715963"/>
          </a:xfrm>
          <a:custGeom>
            <a:avLst/>
            <a:gdLst>
              <a:gd name="T0" fmla="*/ 140 w 142"/>
              <a:gd name="T1" fmla="*/ 2 h 451"/>
              <a:gd name="T2" fmla="*/ 136 w 142"/>
              <a:gd name="T3" fmla="*/ 7 h 451"/>
              <a:gd name="T4" fmla="*/ 129 w 142"/>
              <a:gd name="T5" fmla="*/ 16 h 451"/>
              <a:gd name="T6" fmla="*/ 118 w 142"/>
              <a:gd name="T7" fmla="*/ 30 h 451"/>
              <a:gd name="T8" fmla="*/ 99 w 142"/>
              <a:gd name="T9" fmla="*/ 56 h 451"/>
              <a:gd name="T10" fmla="*/ 86 w 142"/>
              <a:gd name="T11" fmla="*/ 74 h 451"/>
              <a:gd name="T12" fmla="*/ 75 w 142"/>
              <a:gd name="T13" fmla="*/ 94 h 451"/>
              <a:gd name="T14" fmla="*/ 69 w 142"/>
              <a:gd name="T15" fmla="*/ 108 h 451"/>
              <a:gd name="T16" fmla="*/ 65 w 142"/>
              <a:gd name="T17" fmla="*/ 118 h 451"/>
              <a:gd name="T18" fmla="*/ 63 w 142"/>
              <a:gd name="T19" fmla="*/ 128 h 451"/>
              <a:gd name="T20" fmla="*/ 63 w 142"/>
              <a:gd name="T21" fmla="*/ 136 h 451"/>
              <a:gd name="T22" fmla="*/ 64 w 142"/>
              <a:gd name="T23" fmla="*/ 146 h 451"/>
              <a:gd name="T24" fmla="*/ 66 w 142"/>
              <a:gd name="T25" fmla="*/ 156 h 451"/>
              <a:gd name="T26" fmla="*/ 69 w 142"/>
              <a:gd name="T27" fmla="*/ 166 h 451"/>
              <a:gd name="T28" fmla="*/ 76 w 142"/>
              <a:gd name="T29" fmla="*/ 180 h 451"/>
              <a:gd name="T30" fmla="*/ 87 w 142"/>
              <a:gd name="T31" fmla="*/ 201 h 451"/>
              <a:gd name="T32" fmla="*/ 98 w 142"/>
              <a:gd name="T33" fmla="*/ 222 h 451"/>
              <a:gd name="T34" fmla="*/ 108 w 142"/>
              <a:gd name="T35" fmla="*/ 242 h 451"/>
              <a:gd name="T36" fmla="*/ 112 w 142"/>
              <a:gd name="T37" fmla="*/ 253 h 451"/>
              <a:gd name="T38" fmla="*/ 115 w 142"/>
              <a:gd name="T39" fmla="*/ 263 h 451"/>
              <a:gd name="T40" fmla="*/ 117 w 142"/>
              <a:gd name="T41" fmla="*/ 273 h 451"/>
              <a:gd name="T42" fmla="*/ 118 w 142"/>
              <a:gd name="T43" fmla="*/ 284 h 451"/>
              <a:gd name="T44" fmla="*/ 117 w 142"/>
              <a:gd name="T45" fmla="*/ 294 h 451"/>
              <a:gd name="T46" fmla="*/ 114 w 142"/>
              <a:gd name="T47" fmla="*/ 304 h 451"/>
              <a:gd name="T48" fmla="*/ 110 w 142"/>
              <a:gd name="T49" fmla="*/ 315 h 451"/>
              <a:gd name="T50" fmla="*/ 104 w 142"/>
              <a:gd name="T51" fmla="*/ 325 h 451"/>
              <a:gd name="T52" fmla="*/ 98 w 142"/>
              <a:gd name="T53" fmla="*/ 336 h 451"/>
              <a:gd name="T54" fmla="*/ 82 w 142"/>
              <a:gd name="T55" fmla="*/ 358 h 451"/>
              <a:gd name="T56" fmla="*/ 64 w 142"/>
              <a:gd name="T57" fmla="*/ 380 h 451"/>
              <a:gd name="T58" fmla="*/ 36 w 142"/>
              <a:gd name="T59" fmla="*/ 411 h 451"/>
              <a:gd name="T60" fmla="*/ 19 w 142"/>
              <a:gd name="T61" fmla="*/ 429 h 451"/>
              <a:gd name="T62" fmla="*/ 12 w 142"/>
              <a:gd name="T63" fmla="*/ 437 h 451"/>
              <a:gd name="T64" fmla="*/ 5 w 142"/>
              <a:gd name="T65" fmla="*/ 444 h 451"/>
              <a:gd name="T66" fmla="*/ 0 w 142"/>
              <a:gd name="T67" fmla="*/ 45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451">
                <a:moveTo>
                  <a:pt x="141" y="0"/>
                </a:moveTo>
                <a:lnTo>
                  <a:pt x="140" y="2"/>
                </a:lnTo>
                <a:lnTo>
                  <a:pt x="138" y="4"/>
                </a:lnTo>
                <a:lnTo>
                  <a:pt x="136" y="7"/>
                </a:lnTo>
                <a:lnTo>
                  <a:pt x="134" y="10"/>
                </a:lnTo>
                <a:lnTo>
                  <a:pt x="129" y="16"/>
                </a:lnTo>
                <a:lnTo>
                  <a:pt x="124" y="23"/>
                </a:lnTo>
                <a:lnTo>
                  <a:pt x="118" y="30"/>
                </a:lnTo>
                <a:lnTo>
                  <a:pt x="112" y="38"/>
                </a:lnTo>
                <a:lnTo>
                  <a:pt x="99" y="56"/>
                </a:lnTo>
                <a:lnTo>
                  <a:pt x="92" y="65"/>
                </a:lnTo>
                <a:lnTo>
                  <a:pt x="86" y="74"/>
                </a:lnTo>
                <a:lnTo>
                  <a:pt x="80" y="84"/>
                </a:lnTo>
                <a:lnTo>
                  <a:pt x="75" y="94"/>
                </a:lnTo>
                <a:lnTo>
                  <a:pt x="70" y="103"/>
                </a:lnTo>
                <a:lnTo>
                  <a:pt x="69" y="108"/>
                </a:lnTo>
                <a:lnTo>
                  <a:pt x="67" y="113"/>
                </a:lnTo>
                <a:lnTo>
                  <a:pt x="65" y="118"/>
                </a:lnTo>
                <a:lnTo>
                  <a:pt x="64" y="123"/>
                </a:lnTo>
                <a:lnTo>
                  <a:pt x="63" y="128"/>
                </a:lnTo>
                <a:lnTo>
                  <a:pt x="63" y="132"/>
                </a:lnTo>
                <a:lnTo>
                  <a:pt x="63" y="136"/>
                </a:lnTo>
                <a:lnTo>
                  <a:pt x="63" y="141"/>
                </a:lnTo>
                <a:lnTo>
                  <a:pt x="64" y="146"/>
                </a:lnTo>
                <a:lnTo>
                  <a:pt x="65" y="151"/>
                </a:lnTo>
                <a:lnTo>
                  <a:pt x="66" y="156"/>
                </a:lnTo>
                <a:lnTo>
                  <a:pt x="67" y="161"/>
                </a:lnTo>
                <a:lnTo>
                  <a:pt x="69" y="166"/>
                </a:lnTo>
                <a:lnTo>
                  <a:pt x="71" y="170"/>
                </a:lnTo>
                <a:lnTo>
                  <a:pt x="76" y="180"/>
                </a:lnTo>
                <a:lnTo>
                  <a:pt x="81" y="191"/>
                </a:lnTo>
                <a:lnTo>
                  <a:pt x="87" y="201"/>
                </a:lnTo>
                <a:lnTo>
                  <a:pt x="92" y="211"/>
                </a:lnTo>
                <a:lnTo>
                  <a:pt x="98" y="222"/>
                </a:lnTo>
                <a:lnTo>
                  <a:pt x="103" y="232"/>
                </a:lnTo>
                <a:lnTo>
                  <a:pt x="108" y="242"/>
                </a:lnTo>
                <a:lnTo>
                  <a:pt x="110" y="248"/>
                </a:lnTo>
                <a:lnTo>
                  <a:pt x="112" y="253"/>
                </a:lnTo>
                <a:lnTo>
                  <a:pt x="114" y="258"/>
                </a:lnTo>
                <a:lnTo>
                  <a:pt x="115" y="263"/>
                </a:lnTo>
                <a:lnTo>
                  <a:pt x="117" y="268"/>
                </a:lnTo>
                <a:lnTo>
                  <a:pt x="117" y="273"/>
                </a:lnTo>
                <a:lnTo>
                  <a:pt x="118" y="279"/>
                </a:lnTo>
                <a:lnTo>
                  <a:pt x="118" y="284"/>
                </a:lnTo>
                <a:lnTo>
                  <a:pt x="118" y="289"/>
                </a:lnTo>
                <a:lnTo>
                  <a:pt x="117" y="294"/>
                </a:lnTo>
                <a:lnTo>
                  <a:pt x="116" y="299"/>
                </a:lnTo>
                <a:lnTo>
                  <a:pt x="114" y="304"/>
                </a:lnTo>
                <a:lnTo>
                  <a:pt x="112" y="309"/>
                </a:lnTo>
                <a:lnTo>
                  <a:pt x="110" y="315"/>
                </a:lnTo>
                <a:lnTo>
                  <a:pt x="107" y="320"/>
                </a:lnTo>
                <a:lnTo>
                  <a:pt x="104" y="325"/>
                </a:lnTo>
                <a:lnTo>
                  <a:pt x="101" y="330"/>
                </a:lnTo>
                <a:lnTo>
                  <a:pt x="98" y="336"/>
                </a:lnTo>
                <a:lnTo>
                  <a:pt x="90" y="347"/>
                </a:lnTo>
                <a:lnTo>
                  <a:pt x="82" y="358"/>
                </a:lnTo>
                <a:lnTo>
                  <a:pt x="73" y="369"/>
                </a:lnTo>
                <a:lnTo>
                  <a:pt x="64" y="380"/>
                </a:lnTo>
                <a:lnTo>
                  <a:pt x="45" y="400"/>
                </a:lnTo>
                <a:lnTo>
                  <a:pt x="36" y="411"/>
                </a:lnTo>
                <a:lnTo>
                  <a:pt x="27" y="420"/>
                </a:lnTo>
                <a:lnTo>
                  <a:pt x="19" y="429"/>
                </a:lnTo>
                <a:lnTo>
                  <a:pt x="15" y="432"/>
                </a:lnTo>
                <a:lnTo>
                  <a:pt x="12" y="437"/>
                </a:lnTo>
                <a:lnTo>
                  <a:pt x="8" y="440"/>
                </a:lnTo>
                <a:lnTo>
                  <a:pt x="5" y="444"/>
                </a:lnTo>
                <a:lnTo>
                  <a:pt x="2" y="447"/>
                </a:lnTo>
                <a:lnTo>
                  <a:pt x="0" y="45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4" name="Freeform 6"/>
          <p:cNvSpPr>
            <a:spLocks/>
          </p:cNvSpPr>
          <p:nvPr/>
        </p:nvSpPr>
        <p:spPr bwMode="auto">
          <a:xfrm>
            <a:off x="1676400" y="4114800"/>
            <a:ext cx="1325563" cy="914400"/>
          </a:xfrm>
          <a:custGeom>
            <a:avLst/>
            <a:gdLst>
              <a:gd name="T0" fmla="*/ 735 w 835"/>
              <a:gd name="T1" fmla="*/ 495 h 577"/>
              <a:gd name="T2" fmla="*/ 369 w 835"/>
              <a:gd name="T3" fmla="*/ 537 h 577"/>
              <a:gd name="T4" fmla="*/ 0 w 835"/>
              <a:gd name="T5" fmla="*/ 576 h 577"/>
              <a:gd name="T6" fmla="*/ 0 w 835"/>
              <a:gd name="T7" fmla="*/ 50 h 577"/>
              <a:gd name="T8" fmla="*/ 834 w 835"/>
              <a:gd name="T9" fmla="*/ 0 h 577"/>
              <a:gd name="T10" fmla="*/ 834 w 835"/>
              <a:gd name="T11" fmla="*/ 481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5" h="577">
                <a:moveTo>
                  <a:pt x="735" y="495"/>
                </a:moveTo>
                <a:lnTo>
                  <a:pt x="369" y="537"/>
                </a:lnTo>
                <a:lnTo>
                  <a:pt x="0" y="576"/>
                </a:lnTo>
                <a:lnTo>
                  <a:pt x="0" y="50"/>
                </a:lnTo>
                <a:lnTo>
                  <a:pt x="834" y="0"/>
                </a:lnTo>
                <a:lnTo>
                  <a:pt x="834" y="481"/>
                </a:lnTo>
              </a:path>
            </a:pathLst>
          </a:custGeom>
          <a:pattFill prst="pct25">
            <a:fgClr>
              <a:srgbClr val="000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76200"/>
            <a:ext cx="8797384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Self-Reported Arrests among Poor Unmarried Mothers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0 to 15 Years - Elmira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81468"/>
              </p:ext>
            </p:extLst>
          </p:nvPr>
        </p:nvGraphicFramePr>
        <p:xfrm>
          <a:off x="-25400" y="1306460"/>
          <a:ext cx="8991263" cy="534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6035040"/>
            <a:ext cx="868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/>
              <a:t>*P= .01	                                                           </a:t>
            </a:r>
            <a:r>
              <a:rPr lang="en-US" altLang="en-US" sz="2000" b="1" i="1" dirty="0"/>
              <a:t>JAMA </a:t>
            </a:r>
            <a:r>
              <a:rPr lang="en-US" altLang="en-US" sz="2000" b="1" dirty="0"/>
              <a:t>1997; 278 (8) 637-643	</a:t>
            </a:r>
            <a:endParaRPr lang="en-US" altLang="en-US" sz="18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4710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98438"/>
            <a:ext cx="89154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/>
              <a:t>Self-Reported Lifetime Arrests </a:t>
            </a:r>
          </a:p>
          <a:p>
            <a:pPr algn="ctr"/>
            <a:r>
              <a:rPr lang="en-US" altLang="en-US" sz="3600" b="1" dirty="0"/>
              <a:t>Elmira Youth Age 19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6349834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baseline="-25000" dirty="0"/>
              <a:t>     </a:t>
            </a:r>
            <a:r>
              <a:rPr lang="en-US" altLang="en-US" sz="1600" b="1" dirty="0"/>
              <a:t>IRR = 0.43 CI = (0.23 – 0.80)</a:t>
            </a:r>
            <a:r>
              <a:rPr lang="en-US" altLang="en-US" sz="1600" b="1" i="1" dirty="0"/>
              <a:t>	  Arch </a:t>
            </a:r>
            <a:r>
              <a:rPr lang="en-US" altLang="en-US" sz="1600" b="1" i="1" dirty="0" err="1"/>
              <a:t>Pediatr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Adolesc</a:t>
            </a:r>
            <a:r>
              <a:rPr lang="en-US" altLang="en-US" sz="1600" b="1" i="1" dirty="0"/>
              <a:t> Med.  2010; 164 (1): 9-15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35169" y="1175798"/>
          <a:ext cx="8991263" cy="534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87416" y="5120053"/>
            <a:ext cx="85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N = 140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512005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N = 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120054"/>
            <a:ext cx="797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N = 79</a:t>
            </a:r>
          </a:p>
        </p:txBody>
      </p:sp>
    </p:spTree>
    <p:extLst>
      <p:ext uri="{BB962C8B-B14F-4D97-AF65-F5344CB8AC3E}">
        <p14:creationId xmlns:p14="http://schemas.microsoft.com/office/powerpoint/2010/main" val="145224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8" name="Text Box 10"/>
          <p:cNvSpPr txBox="1">
            <a:spLocks noChangeArrowheads="1"/>
          </p:cNvSpPr>
          <p:nvPr/>
        </p:nvSpPr>
        <p:spPr bwMode="auto">
          <a:xfrm>
            <a:off x="412439" y="957659"/>
            <a:ext cx="541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400" b="1" dirty="0">
                <a:latin typeface="+mj-lt"/>
              </a:rPr>
              <a:t> 0.30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40" y="1158871"/>
            <a:ext cx="7916888" cy="4953000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113500" y="187051"/>
            <a:ext cx="95103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+mj-lt"/>
              </a:rPr>
              <a:t>Number of Arrests by Age and </a:t>
            </a:r>
          </a:p>
          <a:p>
            <a:pPr algn="ctr" eaLnBrk="1" hangingPunct="1"/>
            <a:r>
              <a:rPr lang="en-US" altLang="en-US" sz="3200" b="1" dirty="0">
                <a:latin typeface="+mj-lt"/>
              </a:rPr>
              <a:t>Gender Elmira – Age 19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0282" y="1178757"/>
            <a:ext cx="485651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52" y="1242695"/>
            <a:ext cx="8905064" cy="5548417"/>
            <a:chOff x="18152" y="1242695"/>
            <a:chExt cx="8905064" cy="5548417"/>
          </a:xfrm>
        </p:grpSpPr>
        <p:sp>
          <p:nvSpPr>
            <p:cNvPr id="447499" name="Text Box 11"/>
            <p:cNvSpPr txBox="1">
              <a:spLocks noChangeArrowheads="1"/>
            </p:cNvSpPr>
            <p:nvPr/>
          </p:nvSpPr>
          <p:spPr bwMode="auto">
            <a:xfrm>
              <a:off x="391922" y="1916844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0.25</a:t>
              </a:r>
            </a:p>
          </p:txBody>
        </p:sp>
        <p:sp>
          <p:nvSpPr>
            <p:cNvPr id="447500" name="Text Box 12"/>
            <p:cNvSpPr txBox="1">
              <a:spLocks noChangeArrowheads="1"/>
            </p:cNvSpPr>
            <p:nvPr/>
          </p:nvSpPr>
          <p:spPr bwMode="auto">
            <a:xfrm>
              <a:off x="406422" y="2682651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0.20</a:t>
              </a:r>
            </a:p>
          </p:txBody>
        </p:sp>
        <p:sp>
          <p:nvSpPr>
            <p:cNvPr id="447501" name="Text Box 13"/>
            <p:cNvSpPr txBox="1">
              <a:spLocks noChangeArrowheads="1"/>
            </p:cNvSpPr>
            <p:nvPr/>
          </p:nvSpPr>
          <p:spPr bwMode="auto">
            <a:xfrm>
              <a:off x="415544" y="3460522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0.15</a:t>
              </a:r>
            </a:p>
          </p:txBody>
        </p:sp>
        <p:sp>
          <p:nvSpPr>
            <p:cNvPr id="447502" name="Text Box 14"/>
            <p:cNvSpPr txBox="1">
              <a:spLocks noChangeArrowheads="1"/>
            </p:cNvSpPr>
            <p:nvPr/>
          </p:nvSpPr>
          <p:spPr bwMode="auto">
            <a:xfrm>
              <a:off x="415545" y="4218495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0.10</a:t>
              </a:r>
            </a:p>
          </p:txBody>
        </p:sp>
        <p:sp>
          <p:nvSpPr>
            <p:cNvPr id="447503" name="Text Box 15"/>
            <p:cNvSpPr txBox="1">
              <a:spLocks noChangeArrowheads="1"/>
            </p:cNvSpPr>
            <p:nvPr/>
          </p:nvSpPr>
          <p:spPr bwMode="auto">
            <a:xfrm>
              <a:off x="406421" y="4996366"/>
              <a:ext cx="5325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0.05</a:t>
              </a:r>
            </a:p>
          </p:txBody>
        </p:sp>
        <p:sp>
          <p:nvSpPr>
            <p:cNvPr id="447504" name="Text Box 16"/>
            <p:cNvSpPr txBox="1">
              <a:spLocks noChangeArrowheads="1"/>
            </p:cNvSpPr>
            <p:nvPr/>
          </p:nvSpPr>
          <p:spPr bwMode="auto">
            <a:xfrm>
              <a:off x="391922" y="5750704"/>
              <a:ext cx="57815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0.00</a:t>
              </a:r>
            </a:p>
          </p:txBody>
        </p:sp>
        <p:sp>
          <p:nvSpPr>
            <p:cNvPr id="447505" name="Text Box 17"/>
            <p:cNvSpPr txBox="1">
              <a:spLocks noChangeArrowheads="1"/>
            </p:cNvSpPr>
            <p:nvPr/>
          </p:nvSpPr>
          <p:spPr bwMode="auto">
            <a:xfrm>
              <a:off x="2936430" y="1903610"/>
              <a:ext cx="450693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Simultaneous Region of Treatment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Differences (p &lt; .10)</a:t>
              </a:r>
            </a:p>
          </p:txBody>
        </p:sp>
        <p:sp>
          <p:nvSpPr>
            <p:cNvPr id="447506" name="Text Box 18"/>
            <p:cNvSpPr txBox="1">
              <a:spLocks noChangeArrowheads="1"/>
            </p:cNvSpPr>
            <p:nvPr/>
          </p:nvSpPr>
          <p:spPr bwMode="auto">
            <a:xfrm rot="16213704">
              <a:off x="-629099" y="3085220"/>
              <a:ext cx="17561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latin typeface="+mj-lt"/>
                </a:rPr>
                <a:t>Incidence</a:t>
              </a:r>
              <a:endParaRPr lang="en-US" altLang="en-US" sz="2400" dirty="0">
                <a:latin typeface="+mj-lt"/>
              </a:endParaRPr>
            </a:p>
          </p:txBody>
        </p:sp>
        <p:sp>
          <p:nvSpPr>
            <p:cNvPr id="447507" name="Text Box 19"/>
            <p:cNvSpPr txBox="1">
              <a:spLocks noChangeArrowheads="1"/>
            </p:cNvSpPr>
            <p:nvPr/>
          </p:nvSpPr>
          <p:spPr bwMode="auto">
            <a:xfrm>
              <a:off x="4520425" y="6329446"/>
              <a:ext cx="884700" cy="46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 dirty="0">
                  <a:latin typeface="+mj-lt"/>
                </a:rPr>
                <a:t>Age</a:t>
              </a:r>
              <a:endParaRPr lang="en-US" altLang="en-US" sz="2400" dirty="0">
                <a:latin typeface="+mj-lt"/>
              </a:endParaRPr>
            </a:p>
          </p:txBody>
        </p:sp>
        <p:sp>
          <p:nvSpPr>
            <p:cNvPr id="447508" name="Text Box 20"/>
            <p:cNvSpPr txBox="1">
              <a:spLocks noChangeArrowheads="1"/>
            </p:cNvSpPr>
            <p:nvPr/>
          </p:nvSpPr>
          <p:spPr bwMode="auto">
            <a:xfrm>
              <a:off x="5429626" y="4480096"/>
              <a:ext cx="153427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Comparison</a:t>
              </a:r>
            </a:p>
          </p:txBody>
        </p:sp>
        <p:sp>
          <p:nvSpPr>
            <p:cNvPr id="447509" name="Text Box 21"/>
            <p:cNvSpPr txBox="1">
              <a:spLocks noChangeArrowheads="1"/>
            </p:cNvSpPr>
            <p:nvPr/>
          </p:nvSpPr>
          <p:spPr bwMode="auto">
            <a:xfrm>
              <a:off x="5525518" y="5338925"/>
              <a:ext cx="6928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Nurse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0942" y="1356310"/>
              <a:ext cx="561975" cy="419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3926" y="1324073"/>
              <a:ext cx="542925" cy="4667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70637" y="1244604"/>
              <a:ext cx="230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Comparison Boys</a:t>
              </a:r>
            </a:p>
            <a:p>
              <a:r>
                <a:rPr lang="en-US" b="1" dirty="0">
                  <a:latin typeface="+mj-lt"/>
                </a:rPr>
                <a:t>Nurse Visited Boys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07158" y="1242695"/>
              <a:ext cx="2250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Comparison Girls</a:t>
              </a:r>
            </a:p>
            <a:p>
              <a:r>
                <a:rPr lang="en-US" b="1" dirty="0">
                  <a:latin typeface="+mj-lt"/>
                </a:rPr>
                <a:t>Nurse Visited Girls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3506" y="6005402"/>
              <a:ext cx="8119710" cy="340571"/>
              <a:chOff x="803506" y="6005402"/>
              <a:chExt cx="8119710" cy="340571"/>
            </a:xfrm>
          </p:grpSpPr>
          <p:sp>
            <p:nvSpPr>
              <p:cNvPr id="447493" name="Text Box 5"/>
              <p:cNvSpPr txBox="1">
                <a:spLocks noChangeArrowheads="1"/>
              </p:cNvSpPr>
              <p:nvPr/>
            </p:nvSpPr>
            <p:spPr bwMode="auto">
              <a:xfrm>
                <a:off x="1569279" y="6019720"/>
                <a:ext cx="37010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11</a:t>
                </a:r>
              </a:p>
            </p:txBody>
          </p:sp>
          <p:sp>
            <p:nvSpPr>
              <p:cNvPr id="447494" name="Text Box 6"/>
              <p:cNvSpPr txBox="1">
                <a:spLocks noChangeArrowheads="1"/>
              </p:cNvSpPr>
              <p:nvPr/>
            </p:nvSpPr>
            <p:spPr bwMode="auto">
              <a:xfrm>
                <a:off x="2348472" y="6026753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12</a:t>
                </a:r>
              </a:p>
            </p:txBody>
          </p:sp>
          <p:sp>
            <p:nvSpPr>
              <p:cNvPr id="447495" name="Text Box 7"/>
              <p:cNvSpPr txBox="1">
                <a:spLocks noChangeArrowheads="1"/>
              </p:cNvSpPr>
              <p:nvPr/>
            </p:nvSpPr>
            <p:spPr bwMode="auto">
              <a:xfrm>
                <a:off x="3093272" y="6005402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13</a:t>
                </a:r>
              </a:p>
            </p:txBody>
          </p:sp>
          <p:sp>
            <p:nvSpPr>
              <p:cNvPr id="447496" name="Text Box 8"/>
              <p:cNvSpPr txBox="1">
                <a:spLocks noChangeArrowheads="1"/>
              </p:cNvSpPr>
              <p:nvPr/>
            </p:nvSpPr>
            <p:spPr bwMode="auto">
              <a:xfrm>
                <a:off x="3858610" y="6025042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14</a:t>
                </a:r>
              </a:p>
            </p:txBody>
          </p:sp>
          <p:sp>
            <p:nvSpPr>
              <p:cNvPr id="447492" name="Text Box 4"/>
              <p:cNvSpPr txBox="1">
                <a:spLocks noChangeArrowheads="1"/>
              </p:cNvSpPr>
              <p:nvPr/>
            </p:nvSpPr>
            <p:spPr bwMode="auto">
              <a:xfrm>
                <a:off x="803506" y="6028512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10</a:t>
                </a: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6916323" y="6018390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18</a:t>
                </a: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8539778" y="601682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20</a:t>
                </a:r>
              </a:p>
            </p:txBody>
          </p:sp>
          <p:sp>
            <p:nvSpPr>
              <p:cNvPr id="33" name="Text Box 8"/>
              <p:cNvSpPr txBox="1">
                <a:spLocks noChangeArrowheads="1"/>
              </p:cNvSpPr>
              <p:nvPr/>
            </p:nvSpPr>
            <p:spPr bwMode="auto">
              <a:xfrm>
                <a:off x="7710953" y="6031619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19</a:t>
                </a:r>
              </a:p>
            </p:txBody>
          </p:sp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auto">
              <a:xfrm>
                <a:off x="6179313" y="6025987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17</a:t>
                </a:r>
              </a:p>
            </p:txBody>
          </p:sp>
          <p:sp>
            <p:nvSpPr>
              <p:cNvPr id="35" name="Text Box 8"/>
              <p:cNvSpPr txBox="1">
                <a:spLocks noChangeArrowheads="1"/>
              </p:cNvSpPr>
              <p:nvPr/>
            </p:nvSpPr>
            <p:spPr bwMode="auto">
              <a:xfrm>
                <a:off x="4641674" y="603819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15</a:t>
                </a: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5384683" y="6024946"/>
                <a:ext cx="38343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23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6700" y="1295400"/>
            <a:ext cx="8610600" cy="611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5038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b="1" dirty="0"/>
              <a:t>Urban Setting</a:t>
            </a:r>
          </a:p>
          <a:p>
            <a:pPr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b="1" dirty="0"/>
              <a:t>Sample </a:t>
            </a:r>
            <a:r>
              <a:rPr lang="en-US" altLang="en-US" sz="2200" b="1" dirty="0"/>
              <a:t>(N = 1138 for prenatal and N = 742  for postnatal)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3000" b="1" dirty="0"/>
              <a:t>  92</a:t>
            </a:r>
            <a:r>
              <a:rPr lang="en-US" altLang="en-US" sz="2800" b="1" dirty="0"/>
              <a:t>% African American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 98% Unmarried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 85% &lt; Federal Poverty Index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 64% &lt; 19 years at intake</a:t>
            </a:r>
          </a:p>
          <a:p>
            <a:pPr lvl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  2.4 SD above national mean for    	neighborhood adversity</a:t>
            </a:r>
          </a:p>
          <a:p>
            <a:pPr marL="1206500" lvl="1" indent="-457200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Retained  &gt;80% of mothers and youth for   	18-year follow-up </a:t>
            </a:r>
          </a:p>
          <a:p>
            <a:pPr lvl="1">
              <a:lnSpc>
                <a:spcPct val="115000"/>
              </a:lnSpc>
              <a:buClr>
                <a:schemeClr val="tx1"/>
              </a:buClr>
            </a:pPr>
            <a:endParaRPr lang="en-US" altLang="en-US" sz="2800" b="1" dirty="0"/>
          </a:p>
          <a:p>
            <a:pPr>
              <a:lnSpc>
                <a:spcPct val="115000"/>
              </a:lnSpc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endParaRPr lang="en-US" altLang="en-US" sz="3000" b="1" dirty="0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 flipV="1">
            <a:off x="228600" y="1143000"/>
            <a:ext cx="86868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2358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Memphis Design</a:t>
            </a:r>
          </a:p>
        </p:txBody>
      </p:sp>
    </p:spTree>
    <p:extLst>
      <p:ext uri="{BB962C8B-B14F-4D97-AF65-F5344CB8AC3E}">
        <p14:creationId xmlns:p14="http://schemas.microsoft.com/office/powerpoint/2010/main" val="37078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Treatment Conditions - Memphis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81310"/>
              </p:ext>
            </p:extLst>
          </p:nvPr>
        </p:nvGraphicFramePr>
        <p:xfrm>
          <a:off x="76200" y="1447799"/>
          <a:ext cx="8991600" cy="533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4216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422075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47746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9906908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167410447"/>
                    </a:ext>
                  </a:extLst>
                </a:gridCol>
              </a:tblGrid>
              <a:tr h="1380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Services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Treatment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N=166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Treatment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N=514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Treatment 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N=230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Treatment 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Black" panose="020B0A04020102020204" pitchFamily="34" charset="0"/>
                        </a:rPr>
                        <a:t>N=228</a:t>
                      </a:r>
                      <a:endParaRPr lang="en-US" sz="1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134621"/>
                  </a:ext>
                </a:extLst>
              </a:tr>
              <a:tr h="98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Transportation for prenatal care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4201084"/>
                  </a:ext>
                </a:extLst>
              </a:tr>
              <a:tr h="98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Screening and referral for children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061440"/>
                  </a:ext>
                </a:extLst>
              </a:tr>
              <a:tr h="98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Prenatal/postpartum home visiting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337410"/>
                  </a:ext>
                </a:extLst>
              </a:tr>
              <a:tr h="98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Infant and toddler home visiting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endParaRPr lang="en-US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460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1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Objectives: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lvl="0"/>
            <a:r>
              <a:rPr lang="en-US" b="1" dirty="0">
                <a:latin typeface="+mj-lt"/>
              </a:rPr>
              <a:t>To analyze the theoretical, epidemiologic, and programmatic foundations of the Nurse-Family Partnership (NFP)</a:t>
            </a:r>
          </a:p>
          <a:p>
            <a:r>
              <a:rPr lang="en-US" b="1" dirty="0">
                <a:latin typeface="+mj-lt"/>
              </a:rPr>
              <a:t> </a:t>
            </a:r>
          </a:p>
          <a:p>
            <a:pPr lvl="0"/>
            <a:r>
              <a:rPr lang="en-US" b="1" dirty="0">
                <a:latin typeface="+mj-lt"/>
              </a:rPr>
              <a:t>To evaluate the evidentiary foundations of the NFP in replicated randomized clinical trials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 </a:t>
            </a:r>
          </a:p>
          <a:p>
            <a:pPr lvl="0"/>
            <a:r>
              <a:rPr lang="en-US" b="1" dirty="0">
                <a:latin typeface="+mj-lt"/>
              </a:rPr>
              <a:t>To analyze the approach to national and international implementation of the NFP</a:t>
            </a:r>
          </a:p>
          <a:p>
            <a:endParaRPr lang="en-US" b="1" dirty="0">
              <a:latin typeface="+mj-lt"/>
            </a:endParaRPr>
          </a:p>
          <a:p>
            <a:pPr lvl="0"/>
            <a:r>
              <a:rPr lang="en-US" b="1" dirty="0">
                <a:latin typeface="+mj-lt"/>
              </a:rPr>
              <a:t>To analyze the approach taken to improve NFP implementation and the intervention model itself</a:t>
            </a:r>
          </a:p>
          <a:p>
            <a:pPr lvl="0"/>
            <a:endParaRPr lang="en-US" b="1" dirty="0">
              <a:latin typeface="+mj-lt"/>
            </a:endParaRPr>
          </a:p>
          <a:p>
            <a:pPr lvl="0"/>
            <a:r>
              <a:rPr lang="en-US" b="1" dirty="0">
                <a:latin typeface="+mj-lt"/>
              </a:rPr>
              <a:t>To analyze sex differences in outcomes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66700" y="1166949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/>
              <a:t>Pregnancy-Induced Hypertension - Mothers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417638"/>
          <a:ext cx="9067800" cy="490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24200" y="533010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N = 649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533011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N = 442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9800" y="6322496"/>
            <a:ext cx="292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latin typeface="+mj-lt"/>
              </a:rPr>
              <a:t>JAMA </a:t>
            </a:r>
            <a:r>
              <a:rPr lang="en-US" altLang="en-US" b="1" dirty="0">
                <a:latin typeface="+mj-lt"/>
              </a:rPr>
              <a:t>1997; 278: 644-652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109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198438"/>
            <a:ext cx="89154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/>
              <a:t>Number of Days Hospitalized for Injuries/Ingestions (0-24 months)</a:t>
            </a:r>
          </a:p>
          <a:p>
            <a:pPr algn="ctr"/>
            <a:r>
              <a:rPr lang="en-US" altLang="en-US" sz="3600" b="1"/>
              <a:t>Memphis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8001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baseline="-25000" dirty="0"/>
              <a:t> </a:t>
            </a:r>
            <a:r>
              <a:rPr lang="en-US" altLang="en-US" sz="2000" b="1" dirty="0"/>
              <a:t>P&lt;.01                                                         </a:t>
            </a:r>
            <a:r>
              <a:rPr lang="en-US" altLang="en-US" sz="2000" b="1" i="1" dirty="0"/>
              <a:t>JAMA </a:t>
            </a:r>
            <a:r>
              <a:rPr lang="en-US" altLang="en-US" sz="2000" b="1" dirty="0"/>
              <a:t>1997; 278: 644-652.   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39137670"/>
              </p:ext>
            </p:extLst>
          </p:nvPr>
        </p:nvGraphicFramePr>
        <p:xfrm>
          <a:off x="152400" y="1905000"/>
          <a:ext cx="8839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5813102"/>
            <a:ext cx="1041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N = 481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813102"/>
            <a:ext cx="10411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N = 216</a:t>
            </a:r>
          </a:p>
        </p:txBody>
      </p:sp>
    </p:spTree>
    <p:extLst>
      <p:ext uri="{BB962C8B-B14F-4D97-AF65-F5344CB8AC3E}">
        <p14:creationId xmlns:p14="http://schemas.microsoft.com/office/powerpoint/2010/main" val="3622202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04800" y="381000"/>
            <a:ext cx="8534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/>
              <a:t>Diagnosis for Hospitalization in which Injuries and Ingestions Were Detected</a:t>
            </a:r>
          </a:p>
          <a:p>
            <a:pPr algn="ctr"/>
            <a:r>
              <a:rPr lang="en-US" altLang="en-US" sz="2800" b="1" dirty="0"/>
              <a:t>Nurse-Visited (n=204)</a:t>
            </a:r>
          </a:p>
          <a:p>
            <a:pPr algn="ctr"/>
            <a:endParaRPr lang="en-US" altLang="en-US" sz="2800" b="1" dirty="0"/>
          </a:p>
          <a:p>
            <a:pPr algn="ctr"/>
            <a:endParaRPr lang="en-US" altLang="en-US" sz="2800" b="1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-1150938" y="396875"/>
            <a:ext cx="11379201" cy="75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306513" y="4144963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306513" y="4602163"/>
            <a:ext cx="643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69863" y="2743200"/>
            <a:ext cx="8872537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+mj-lt"/>
              </a:rPr>
              <a:t>						</a:t>
            </a:r>
            <a:r>
              <a:rPr lang="en-US" altLang="en-US" sz="2400" b="1" dirty="0">
                <a:latin typeface="+mj-lt"/>
              </a:rPr>
              <a:t>Age		Length</a:t>
            </a:r>
          </a:p>
          <a:p>
            <a:r>
              <a:rPr lang="en-US" altLang="en-US" sz="2400" b="1" dirty="0">
                <a:latin typeface="+mj-lt"/>
              </a:rPr>
              <a:t>					(in months)		of Stay</a:t>
            </a:r>
          </a:p>
          <a:p>
            <a:endParaRPr lang="en-US" altLang="en-US" sz="2800" b="1" dirty="0">
              <a:latin typeface="+mj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+mj-lt"/>
              </a:rPr>
              <a:t>   Burns (1</a:t>
            </a:r>
            <a:r>
              <a:rPr lang="en-US" altLang="en-US" sz="2800" b="1" baseline="30000" dirty="0">
                <a:latin typeface="+mj-lt"/>
              </a:rPr>
              <a:t>0 </a:t>
            </a:r>
            <a:r>
              <a:rPr lang="en-US" altLang="en-US" sz="2800" b="1" dirty="0">
                <a:latin typeface="+mj-lt"/>
              </a:rPr>
              <a:t>&amp; 2</a:t>
            </a:r>
            <a:r>
              <a:rPr lang="en-US" altLang="en-US" sz="2800" b="1" baseline="30000" dirty="0">
                <a:latin typeface="+mj-lt"/>
              </a:rPr>
              <a:t>0 </a:t>
            </a:r>
            <a:r>
              <a:rPr lang="en-US" altLang="en-US" sz="2800" b="1" dirty="0">
                <a:latin typeface="+mj-lt"/>
              </a:rPr>
              <a:t>to face)		12.0		    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+mj-lt"/>
              </a:rPr>
              <a:t>   Coin Ingestion			12.1		    1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800" b="1" baseline="30000" dirty="0">
                <a:latin typeface="+mj-lt"/>
              </a:rPr>
              <a:t>     </a:t>
            </a:r>
            <a:r>
              <a:rPr lang="en-US" altLang="en-US" sz="2800" b="1" dirty="0">
                <a:latin typeface="+mj-lt"/>
              </a:rPr>
              <a:t>Ingestion of Iron Medication	20.4		    4</a:t>
            </a:r>
            <a:endParaRPr lang="en-US" altLang="en-US" sz="2800" b="1" baseline="30000" dirty="0">
              <a:latin typeface="+mj-lt"/>
            </a:endParaRPr>
          </a:p>
          <a:p>
            <a:pPr lvl="1"/>
            <a:r>
              <a:rPr lang="en-US" altLang="en-US" sz="2800" b="1" dirty="0">
                <a:latin typeface="+mj-lt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latin typeface="+mj-lt"/>
              </a:rPr>
              <a:t>			</a:t>
            </a: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808538" y="3657600"/>
            <a:ext cx="1693862" cy="0"/>
          </a:xfrm>
          <a:prstGeom prst="line">
            <a:avLst/>
          </a:prstGeom>
          <a:noFill/>
          <a:ln w="25400">
            <a:solidFill>
              <a:srgbClr val="7B9EF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7010400" y="3657600"/>
            <a:ext cx="1693863" cy="0"/>
          </a:xfrm>
          <a:prstGeom prst="line">
            <a:avLst/>
          </a:prstGeom>
          <a:noFill/>
          <a:ln w="25400">
            <a:solidFill>
              <a:srgbClr val="6A91F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4572000" y="63246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JAMA </a:t>
            </a:r>
            <a:r>
              <a:rPr lang="en-US" altLang="en-US" sz="1400" b="1"/>
              <a:t>1997; 278: 644-652.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" y="22098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4808538" y="3657600"/>
            <a:ext cx="1693862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7010400" y="3657600"/>
            <a:ext cx="1693863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1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" y="227013"/>
            <a:ext cx="8763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/>
              <a:t>Diagnosis for Hospitalization in which Injuries and Ingestions Were Detected - Comparison (n=453)</a:t>
            </a:r>
          </a:p>
          <a:p>
            <a:pPr algn="ctr"/>
            <a:endParaRPr lang="en-US" altLang="en-US" sz="2800" b="1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-1150938" y="396875"/>
            <a:ext cx="11379201" cy="75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306513" y="4144963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306513" y="4602163"/>
            <a:ext cx="643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304800" y="1295400"/>
            <a:ext cx="8602663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Univers" pitchFamily="34" charset="0"/>
              </a:rPr>
              <a:t>					           </a:t>
            </a:r>
            <a:r>
              <a:rPr lang="en-US" altLang="en-US" b="1" dirty="0"/>
              <a:t>Age                       Length</a:t>
            </a:r>
          </a:p>
          <a:p>
            <a:pPr>
              <a:lnSpc>
                <a:spcPct val="110000"/>
              </a:lnSpc>
            </a:pPr>
            <a:r>
              <a:rPr lang="en-US" altLang="en-US" b="1" dirty="0"/>
              <a:t>					       (in months)                of Stay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Head Trauma					 2.4		     1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Fractured Fibula/Congenital Syphilis		 2.4		    12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baseline="30000" dirty="0"/>
              <a:t>    </a:t>
            </a:r>
            <a:r>
              <a:rPr lang="en-US" altLang="en-US" b="1" dirty="0"/>
              <a:t>Strangulated </a:t>
            </a:r>
            <a:r>
              <a:rPr lang="en-US" altLang="en-US" b="1" dirty="0" err="1"/>
              <a:t>Hemia</a:t>
            </a:r>
            <a:r>
              <a:rPr lang="en-US" altLang="en-US" b="1" dirty="0"/>
              <a:t> with Delay in Seeking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  Care/ Burns (1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to lips)			 3.5		    15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Bilateral Subdural Hematoma			 4.9		    19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Fractured Skull				 5.2		     5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baseline="30000" dirty="0"/>
              <a:t>   </a:t>
            </a:r>
            <a:r>
              <a:rPr lang="en-US" altLang="en-US" b="1" dirty="0"/>
              <a:t> Bilateral Subdural Hematoma (Unresolved)/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b="1" dirty="0"/>
              <a:t>       Aseptic Meningitis - 2nd hospitalization	 5.3		     4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baseline="30000" dirty="0"/>
              <a:t>   </a:t>
            </a:r>
            <a:r>
              <a:rPr lang="en-US" altLang="en-US" b="1" dirty="0"/>
              <a:t> Fractured Skull				 7.8		     3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Coin Ingestion				10.9		     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baseline="30000" dirty="0"/>
              <a:t>   </a:t>
            </a:r>
            <a:r>
              <a:rPr lang="en-US" altLang="en-US" b="1" dirty="0"/>
              <a:t> Child Abuse Neglect Suspected		14.6		     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Fractured Tibia				14.8		     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Burns (2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face/neck)				15.1		     5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Burns (2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&amp; 3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bilateral leg)			19.6		     4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Gastroenteritis/Head Trauma			20.0		     3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Burns (splinting/grafting) - 2nd hospitalization	20.1		     6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  Finger Injury/Osteomyelitis			23.0		     6</a:t>
            </a:r>
            <a:endParaRPr lang="en-US" altLang="en-US" b="1" baseline="30000" dirty="0"/>
          </a:p>
          <a:p>
            <a:pPr lvl="1"/>
            <a:r>
              <a:rPr lang="en-US" altLang="en-US" b="1" dirty="0"/>
              <a:t>		</a:t>
            </a:r>
          </a:p>
          <a:p>
            <a:pPr>
              <a:lnSpc>
                <a:spcPct val="80000"/>
              </a:lnSpc>
            </a:pPr>
            <a:r>
              <a:rPr lang="en-US" altLang="en-US" b="1" dirty="0">
                <a:latin typeface="Univers" pitchFamily="34" charset="0"/>
              </a:rPr>
              <a:t>			</a:t>
            </a: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5410200" y="1905000"/>
            <a:ext cx="1295400" cy="0"/>
          </a:xfrm>
          <a:prstGeom prst="line">
            <a:avLst/>
          </a:prstGeom>
          <a:noFill/>
          <a:ln w="25400">
            <a:solidFill>
              <a:srgbClr val="7B9EF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7543800" y="1905000"/>
            <a:ext cx="990600" cy="0"/>
          </a:xfrm>
          <a:prstGeom prst="line">
            <a:avLst/>
          </a:prstGeom>
          <a:noFill/>
          <a:ln w="25400">
            <a:solidFill>
              <a:srgbClr val="7B9EF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V="1">
            <a:off x="228600" y="12954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7359332" y="1905000"/>
            <a:ext cx="1295401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5410199" y="1905000"/>
            <a:ext cx="1295401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457200"/>
            <a:ext cx="8465614" cy="6215129"/>
            <a:chOff x="425320" y="226946"/>
            <a:chExt cx="8465614" cy="6215129"/>
          </a:xfrm>
        </p:grpSpPr>
        <p:grpSp>
          <p:nvGrpSpPr>
            <p:cNvPr id="2" name="Group 1"/>
            <p:cNvGrpSpPr/>
            <p:nvPr/>
          </p:nvGrpSpPr>
          <p:grpSpPr>
            <a:xfrm>
              <a:off x="922083" y="226946"/>
              <a:ext cx="7968851" cy="6215129"/>
              <a:chOff x="914400" y="685800"/>
              <a:chExt cx="7239000" cy="5756275"/>
            </a:xfrm>
          </p:grpSpPr>
          <p:pic>
            <p:nvPicPr>
              <p:cNvPr id="26626" name="Picture 2" descr="Hist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685800"/>
                <a:ext cx="6858000" cy="5029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6627" name="Text Box 3"/>
              <p:cNvSpPr txBox="1">
                <a:spLocks noChangeArrowheads="1"/>
              </p:cNvSpPr>
              <p:nvPr/>
            </p:nvSpPr>
            <p:spPr bwMode="auto">
              <a:xfrm>
                <a:off x="2438400" y="5105400"/>
                <a:ext cx="6572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Nurse</a:t>
                </a:r>
                <a:endParaRPr lang="en-US" altLang="en-US" sz="1400"/>
              </a:p>
            </p:txBody>
          </p:sp>
          <p:sp>
            <p:nvSpPr>
              <p:cNvPr id="26628" name="Text Box 4"/>
              <p:cNvSpPr txBox="1">
                <a:spLocks noChangeArrowheads="1"/>
              </p:cNvSpPr>
              <p:nvPr/>
            </p:nvSpPr>
            <p:spPr bwMode="auto">
              <a:xfrm>
                <a:off x="3200400" y="3886200"/>
                <a:ext cx="3117850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>
                    <a:solidFill>
                      <a:srgbClr val="000000"/>
                    </a:solidFill>
                  </a:rPr>
                  <a:t>Simultaneous Region of Treatment</a:t>
                </a:r>
              </a:p>
              <a:p>
                <a:r>
                  <a:rPr lang="en-US" altLang="en-US" sz="1400" b="1">
                    <a:solidFill>
                      <a:srgbClr val="000000"/>
                    </a:solidFill>
                  </a:rPr>
                  <a:t>Differences (p &lt; 0.05)</a:t>
                </a:r>
              </a:p>
            </p:txBody>
          </p:sp>
          <p:sp>
            <p:nvSpPr>
              <p:cNvPr id="26629" name="Text Box 5"/>
              <p:cNvSpPr txBox="1">
                <a:spLocks noChangeArrowheads="1"/>
              </p:cNvSpPr>
              <p:nvPr/>
            </p:nvSpPr>
            <p:spPr bwMode="auto">
              <a:xfrm>
                <a:off x="2362200" y="2895600"/>
                <a:ext cx="1228725" cy="31432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</a:rPr>
                  <a:t>Comparison</a:t>
                </a:r>
                <a:endParaRPr lang="en-US" altLang="en-US" sz="1400"/>
              </a:p>
            </p:txBody>
          </p:sp>
          <p:sp>
            <p:nvSpPr>
              <p:cNvPr id="26630" name="Text Box 6"/>
              <p:cNvSpPr txBox="1">
                <a:spLocks noChangeArrowheads="1"/>
              </p:cNvSpPr>
              <p:nvPr/>
            </p:nvSpPr>
            <p:spPr bwMode="auto">
              <a:xfrm>
                <a:off x="914400" y="9144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3.5</a:t>
                </a:r>
              </a:p>
            </p:txBody>
          </p:sp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914400" y="15240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3.0</a:t>
                </a:r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914400" y="21336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2.5</a:t>
                </a:r>
              </a:p>
            </p:txBody>
          </p:sp>
          <p:sp>
            <p:nvSpPr>
              <p:cNvPr id="26633" name="Text Box 9"/>
              <p:cNvSpPr txBox="1">
                <a:spLocks noChangeArrowheads="1"/>
              </p:cNvSpPr>
              <p:nvPr/>
            </p:nvSpPr>
            <p:spPr bwMode="auto">
              <a:xfrm>
                <a:off x="914400" y="27432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2.0</a:t>
                </a:r>
              </a:p>
            </p:txBody>
          </p:sp>
          <p:sp>
            <p:nvSpPr>
              <p:cNvPr id="26634" name="Text Box 10"/>
              <p:cNvSpPr txBox="1">
                <a:spLocks noChangeArrowheads="1"/>
              </p:cNvSpPr>
              <p:nvPr/>
            </p:nvSpPr>
            <p:spPr bwMode="auto">
              <a:xfrm>
                <a:off x="914400" y="34290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1.5</a:t>
                </a:r>
              </a:p>
            </p:txBody>
          </p:sp>
          <p:sp>
            <p:nvSpPr>
              <p:cNvPr id="26635" name="Text Box 11"/>
              <p:cNvSpPr txBox="1">
                <a:spLocks noChangeArrowheads="1"/>
              </p:cNvSpPr>
              <p:nvPr/>
            </p:nvSpPr>
            <p:spPr bwMode="auto">
              <a:xfrm>
                <a:off x="914400" y="4038600"/>
                <a:ext cx="430213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1.0</a:t>
                </a:r>
              </a:p>
            </p:txBody>
          </p:sp>
          <p:sp>
            <p:nvSpPr>
              <p:cNvPr id="26636" name="Text Box 12"/>
              <p:cNvSpPr txBox="1">
                <a:spLocks noChangeArrowheads="1"/>
              </p:cNvSpPr>
              <p:nvPr/>
            </p:nvSpPr>
            <p:spPr bwMode="auto">
              <a:xfrm>
                <a:off x="914400" y="4648200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0.5</a:t>
                </a:r>
              </a:p>
            </p:txBody>
          </p:sp>
          <p:sp>
            <p:nvSpPr>
              <p:cNvPr id="26637" name="Text Box 13"/>
              <p:cNvSpPr txBox="1">
                <a:spLocks noChangeArrowheads="1"/>
              </p:cNvSpPr>
              <p:nvPr/>
            </p:nvSpPr>
            <p:spPr bwMode="auto">
              <a:xfrm>
                <a:off x="914400" y="5343701"/>
                <a:ext cx="393462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0.0</a:t>
                </a:r>
              </a:p>
            </p:txBody>
          </p:sp>
          <p:sp>
            <p:nvSpPr>
              <p:cNvPr id="26638" name="Text Box 14"/>
              <p:cNvSpPr txBox="1">
                <a:spLocks noChangeArrowheads="1"/>
              </p:cNvSpPr>
              <p:nvPr/>
            </p:nvSpPr>
            <p:spPr bwMode="auto">
              <a:xfrm>
                <a:off x="1371600" y="5715000"/>
                <a:ext cx="348320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60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9" name="Text Box 15"/>
              <p:cNvSpPr txBox="1">
                <a:spLocks noChangeArrowheads="1"/>
              </p:cNvSpPr>
              <p:nvPr/>
            </p:nvSpPr>
            <p:spPr bwMode="auto">
              <a:xfrm>
                <a:off x="2041525" y="5984875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0" name="Text Box 16"/>
              <p:cNvSpPr txBox="1">
                <a:spLocks noChangeArrowheads="1"/>
              </p:cNvSpPr>
              <p:nvPr/>
            </p:nvSpPr>
            <p:spPr bwMode="auto">
              <a:xfrm>
                <a:off x="5921375" y="5715000"/>
                <a:ext cx="429633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110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1" name="Text Box 17"/>
              <p:cNvSpPr txBox="1">
                <a:spLocks noChangeArrowheads="1"/>
              </p:cNvSpPr>
              <p:nvPr/>
            </p:nvSpPr>
            <p:spPr bwMode="auto">
              <a:xfrm>
                <a:off x="6781800" y="5715000"/>
                <a:ext cx="533400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120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2" name="Text Box 18"/>
              <p:cNvSpPr txBox="1">
                <a:spLocks noChangeArrowheads="1"/>
              </p:cNvSpPr>
              <p:nvPr/>
            </p:nvSpPr>
            <p:spPr bwMode="auto">
              <a:xfrm>
                <a:off x="7696200" y="5715000"/>
                <a:ext cx="438603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130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>
                <a:off x="3200400" y="5715000"/>
                <a:ext cx="348320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80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4191000" y="5715000"/>
                <a:ext cx="348320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90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5" name="Text Box 21"/>
              <p:cNvSpPr txBox="1">
                <a:spLocks noChangeArrowheads="1"/>
              </p:cNvSpPr>
              <p:nvPr/>
            </p:nvSpPr>
            <p:spPr bwMode="auto">
              <a:xfrm>
                <a:off x="5006975" y="5715000"/>
                <a:ext cx="438603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100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6" name="Text Box 22"/>
              <p:cNvSpPr txBox="1">
                <a:spLocks noChangeArrowheads="1"/>
              </p:cNvSpPr>
              <p:nvPr/>
            </p:nvSpPr>
            <p:spPr bwMode="auto">
              <a:xfrm>
                <a:off x="2286000" y="5715000"/>
                <a:ext cx="348320" cy="285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/>
                  <a:t>70</a:t>
                </a:r>
                <a:endParaRPr lang="en-US" altLang="en-US" sz="1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2550900" y="5984875"/>
                <a:ext cx="44168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/>
                  <a:t>Mothers’ Psychological Resources</a:t>
                </a:r>
              </a:p>
            </p:txBody>
          </p:sp>
        </p:grp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 rot="-5398860">
              <a:off x="-2271034" y="2923366"/>
              <a:ext cx="57928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/>
                <a:t>No. Days Hospitalized with Injuries/Ingestions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8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/>
              <a:t>Memphis Analysis of NFP Effects on Physical Aggression: Sex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076"/>
            <a:ext cx="8229600" cy="50292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+mj-lt"/>
              </a:rPr>
              <a:t>Outcome: CBCL Parent Report of Physical Aggression:</a:t>
            </a:r>
          </a:p>
          <a:p>
            <a:pPr lvl="1"/>
            <a:r>
              <a:rPr lang="en-US" sz="2000" b="1" dirty="0">
                <a:latin typeface="+mj-lt"/>
              </a:rPr>
              <a:t>Physically attacks others</a:t>
            </a:r>
          </a:p>
          <a:p>
            <a:pPr lvl="1"/>
            <a:r>
              <a:rPr lang="en-US" sz="2000" b="1" dirty="0">
                <a:latin typeface="+mj-lt"/>
              </a:rPr>
              <a:t>Hits others (age 2 only)</a:t>
            </a:r>
          </a:p>
          <a:p>
            <a:pPr lvl="1"/>
            <a:r>
              <a:rPr lang="en-US" sz="2000" b="1" dirty="0">
                <a:latin typeface="+mj-lt"/>
              </a:rPr>
              <a:t>Gets into fights 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NV-Control differences:</a:t>
            </a:r>
          </a:p>
          <a:p>
            <a:pPr lvl="1"/>
            <a:r>
              <a:rPr lang="en-US" sz="2000" b="1" dirty="0">
                <a:latin typeface="+mj-lt"/>
              </a:rPr>
              <a:t>Significant reduction in female physical aggression at age 2 for females** but not males</a:t>
            </a:r>
          </a:p>
          <a:p>
            <a:pPr marL="457200" lvl="1" indent="0">
              <a:buNone/>
            </a:pPr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No intervention effects at ages 6 and 12 for either females or males</a:t>
            </a:r>
          </a:p>
          <a:p>
            <a:pPr marL="457200" lvl="1" indent="0">
              <a:buNone/>
            </a:pPr>
            <a:endParaRPr lang="en-US" sz="1800" b="1" dirty="0">
              <a:latin typeface="+mj-lt"/>
            </a:endParaRPr>
          </a:p>
          <a:p>
            <a:pPr marL="457200" lvl="1" indent="0">
              <a:buNone/>
            </a:pPr>
            <a:endParaRPr lang="en-US" sz="1800" b="1" dirty="0">
              <a:latin typeface="+mj-lt"/>
            </a:endParaRPr>
          </a:p>
          <a:p>
            <a:pPr marL="457200" lvl="1" indent="0">
              <a:buNone/>
            </a:pPr>
            <a:r>
              <a:rPr lang="en-US" sz="1800" b="1" dirty="0">
                <a:latin typeface="+mj-lt"/>
              </a:rPr>
              <a:t>** p&lt;.01                                              </a:t>
            </a:r>
            <a:r>
              <a:rPr lang="en-US" sz="1800" b="1" i="1" dirty="0">
                <a:latin typeface="+mj-lt"/>
              </a:rPr>
              <a:t>J </a:t>
            </a:r>
            <a:r>
              <a:rPr lang="en-US" sz="1800" b="1" i="1" dirty="0" err="1">
                <a:latin typeface="+mj-lt"/>
              </a:rPr>
              <a:t>Pediar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Nur</a:t>
            </a:r>
            <a:r>
              <a:rPr lang="en-US" sz="1800" b="1" i="1" dirty="0">
                <a:latin typeface="+mj-lt"/>
              </a:rPr>
              <a:t> 2010; 25(1) 35-45</a:t>
            </a:r>
            <a:endParaRPr lang="en-US" sz="1800" b="1" dirty="0">
              <a:latin typeface="+mj-lt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28600" y="15240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Dysregulated Aggression Responses to Story Stems - Memphis Age 6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57200" y="1429570"/>
          <a:ext cx="8458200" cy="519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705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Percent Incoherent Responses to Story Stems - Memphis Age 6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57200" y="1429570"/>
          <a:ext cx="8458200" cy="519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072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Memphis Trial: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Math and Reading PIAT (Age 12)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57200" y="1429570"/>
          <a:ext cx="8458200" cy="519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9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00641"/>
              </p:ext>
            </p:extLst>
          </p:nvPr>
        </p:nvGraphicFramePr>
        <p:xfrm>
          <a:off x="363855" y="1627842"/>
          <a:ext cx="8272780" cy="503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00245" y="6384131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/>
              <a:t>Arch </a:t>
            </a:r>
            <a:r>
              <a:rPr lang="en-US" altLang="en-US" b="1" i="1" dirty="0" err="1"/>
              <a:t>Pediatr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Adoles</a:t>
            </a:r>
            <a:r>
              <a:rPr lang="en-US" altLang="en-US" b="1" i="1" dirty="0"/>
              <a:t> Med, 164(5) 412-418</a:t>
            </a:r>
            <a:endParaRPr lang="en-US" alt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98438"/>
            <a:ext cx="8915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600" b="1" dirty="0"/>
              <a:t>Percent of Children Who Used Tobacco, Alcohol, or Marijuana (Last 30 Days)</a:t>
            </a:r>
          </a:p>
          <a:p>
            <a:pPr algn="ctr"/>
            <a:r>
              <a:rPr lang="en-US" altLang="en-US" sz="3600" b="1" dirty="0"/>
              <a:t>Memphis – Child Age 12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1463" y="6357144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baseline="-25000" dirty="0"/>
              <a:t> </a:t>
            </a:r>
            <a:r>
              <a:rPr lang="en-US" altLang="en-US" sz="2000" b="1" dirty="0"/>
              <a:t>P = .04   OR  = 0.31</a:t>
            </a:r>
          </a:p>
        </p:txBody>
      </p:sp>
    </p:spTree>
    <p:extLst>
      <p:ext uri="{BB962C8B-B14F-4D97-AF65-F5344CB8AC3E}">
        <p14:creationId xmlns:p14="http://schemas.microsoft.com/office/powerpoint/2010/main" val="173210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83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4876800" y="5105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Baltimore, 1970</a:t>
            </a:r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914400" y="5638800"/>
            <a:ext cx="8229600" cy="0"/>
          </a:xfrm>
          <a:prstGeom prst="line">
            <a:avLst/>
          </a:prstGeom>
          <a:noFill/>
          <a:ln w="952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14400" y="5638800"/>
            <a:ext cx="8229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utoUpdateAnimBg="0"/>
      <p:bldP spid="323588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98438"/>
            <a:ext cx="9144000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200" b="1" dirty="0"/>
              <a:t>Percent of Children with Internalizing Disorders – Child Age 12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864017"/>
              </p:ext>
            </p:extLst>
          </p:nvPr>
        </p:nvGraphicFramePr>
        <p:xfrm>
          <a:off x="200025" y="1299348"/>
          <a:ext cx="8420100" cy="512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4945" y="6328066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 baseline="-25000"/>
              <a:t> </a:t>
            </a:r>
            <a:r>
              <a:rPr lang="en-US" altLang="en-US" sz="2000" b="1"/>
              <a:t>P = .04   OR  = 0.63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00245" y="6384131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/>
              <a:t>Arch </a:t>
            </a:r>
            <a:r>
              <a:rPr lang="en-US" altLang="en-US" b="1" i="1" dirty="0" err="1"/>
              <a:t>Pediatr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Adoles</a:t>
            </a:r>
            <a:r>
              <a:rPr lang="en-US" altLang="en-US" b="1" i="1" dirty="0"/>
              <a:t> Med, 164(5) 412-418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8487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" y="228600"/>
            <a:ext cx="8763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</a:pPr>
            <a:r>
              <a:rPr lang="en-GB" altLang="en-US" sz="2200" b="1" dirty="0"/>
              <a:t>Total Discounted Government Spending (2006 US dollars) after Birth of First Child for Food Stamps, Medicaid, &amp; AFDC/TANF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6213704">
            <a:off x="-1665777" y="3495613"/>
            <a:ext cx="3809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Government Spending, $</a:t>
            </a:r>
            <a:endParaRPr lang="en-US" altLang="en-US" sz="2400" dirty="0">
              <a:latin typeface="+mj-lt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348103" y="6327635"/>
            <a:ext cx="808500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+mj-lt"/>
              </a:rPr>
              <a:t>Age</a:t>
            </a:r>
            <a:endParaRPr lang="en-US" altLang="en-US" sz="2400" dirty="0">
              <a:latin typeface="+mj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6309" y="1180371"/>
            <a:ext cx="7992229" cy="5171281"/>
            <a:chOff x="314030" y="1102553"/>
            <a:chExt cx="7992229" cy="5171281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525685" y="5952550"/>
              <a:ext cx="355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784810" y="5960683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10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401013" y="5961696"/>
              <a:ext cx="37010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>
                  <a:latin typeface="+mj-lt"/>
                </a:rPr>
                <a:t>11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922821" y="5960683"/>
              <a:ext cx="3834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12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703072" y="5952550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3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276600" y="595255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4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2628" y="1434961"/>
              <a:ext cx="7312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14,000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14030" y="1812686"/>
              <a:ext cx="73129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 12,000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22628" y="2637811"/>
              <a:ext cx="7312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10,000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43428" y="3264480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8000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43234" y="3859075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6000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48318" y="4471582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4000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43234" y="5081043"/>
              <a:ext cx="58221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2000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936430" y="1903610"/>
              <a:ext cx="450693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Simultaneous Region of Treatment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00"/>
                  </a:solidFill>
                  <a:latin typeface="+mj-lt"/>
                </a:rPr>
                <a:t>Differences (p &lt; .10)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429626" y="4480096"/>
              <a:ext cx="153427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Comparison</a:t>
              </a:r>
              <a:endParaRPr lang="en-US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25518" y="5338925"/>
              <a:ext cx="69281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solidFill>
                    <a:schemeClr val="bg1"/>
                  </a:solidFill>
                  <a:latin typeface="+mj-lt"/>
                </a:rPr>
                <a:t>Nurse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632" y="1505208"/>
              <a:ext cx="7327627" cy="44344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10371" y="4787873"/>
              <a:ext cx="2066229" cy="9543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793555" y="1102553"/>
              <a:ext cx="3493730" cy="381611"/>
              <a:chOff x="2793555" y="1102553"/>
              <a:chExt cx="3493730" cy="38161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793555" y="1114832"/>
                <a:ext cx="1436029" cy="369332"/>
                <a:chOff x="2793555" y="1114832"/>
                <a:chExt cx="1436029" cy="369332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93555" y="1138408"/>
                  <a:ext cx="285750" cy="300153"/>
                </a:xfrm>
                <a:prstGeom prst="rect">
                  <a:avLst/>
                </a:prstGeom>
                <a:solidFill>
                  <a:schemeClr val="accent1"/>
                </a:solidFill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164532" y="1114832"/>
                  <a:ext cx="10650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+mj-lt"/>
                    </a:rPr>
                    <a:t>Control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229584" y="1102553"/>
                <a:ext cx="2057701" cy="369332"/>
                <a:chOff x="4752353" y="1098952"/>
                <a:chExt cx="2057701" cy="36933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52353" y="1145610"/>
                  <a:ext cx="285750" cy="285750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5141949" y="1098952"/>
                  <a:ext cx="16681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+mj-lt"/>
                    </a:rPr>
                    <a:t>Nurse Visited</a:t>
                  </a:r>
                </a:p>
              </p:txBody>
            </p:sp>
          </p:grpSp>
        </p:grp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882635" y="5959337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5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101459" y="5959336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2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4450051" y="5966057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6</a:t>
              </a: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646400" y="5960683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8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5055310" y="595798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7</a:t>
              </a: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6253957" y="5960683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 b="1" dirty="0">
                  <a:latin typeface="+mj-lt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28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4419"/>
            <a:ext cx="9144000" cy="282387"/>
          </a:xfrm>
        </p:spPr>
        <p:txBody>
          <a:bodyPr>
            <a:normAutofit fontScale="25000" lnSpcReduction="20000"/>
          </a:bodyPr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4400" b="1" dirty="0">
                <a:effectLst/>
                <a:latin typeface="+mj-lt"/>
              </a:rPr>
              <a:t>*</a:t>
            </a:r>
            <a:r>
              <a:rPr lang="en-US" sz="4400" dirty="0">
                <a:effectLst/>
                <a:latin typeface="+mj-lt"/>
              </a:rPr>
              <a:t> </a:t>
            </a:r>
            <a:r>
              <a:rPr lang="en-US" sz="4400" b="1" dirty="0">
                <a:effectLst/>
                <a:latin typeface="+mj-lt"/>
              </a:rPr>
              <a:t>Sudden Infant Death Syndrome, injury, homicide </a:t>
            </a:r>
            <a:r>
              <a:rPr lang="en-US" sz="4400" b="1" dirty="0">
                <a:solidFill>
                  <a:srgbClr val="0F3A68"/>
                </a:solidFill>
                <a:effectLst/>
                <a:latin typeface="+mj-lt"/>
              </a:rPr>
              <a:t>         </a:t>
            </a:r>
            <a:r>
              <a:rPr lang="en-US" sz="4400" b="1" dirty="0">
                <a:effectLst/>
                <a:latin typeface="+mj-lt"/>
              </a:rPr>
              <a:t>(T2 vs. T4 p=.02)</a:t>
            </a:r>
            <a:r>
              <a:rPr lang="en-US" sz="4400" b="1" i="1" dirty="0"/>
              <a:t>         </a:t>
            </a:r>
            <a:r>
              <a:rPr lang="en-US" sz="4400" b="1" i="1" dirty="0">
                <a:latin typeface="+mj-lt"/>
              </a:rPr>
              <a:t>JAMAPEDIATRICS.2014.472.pages E1-E7.July 7, 2014</a:t>
            </a:r>
            <a:endParaRPr lang="en-US" sz="4400" b="1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solidFill>
                <a:srgbClr val="0F3A68"/>
              </a:solidFill>
              <a:effectLst/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solidFill>
                <a:srgbClr val="0F3A68"/>
              </a:solidFill>
              <a:latin typeface="Century Gothic" panose="020B0502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/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458200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b="1" dirty="0">
                <a:effectLst/>
              </a:rPr>
              <a:t>Survival Plots for Intervention and Control </a:t>
            </a:r>
            <a:r>
              <a:rPr lang="en-US" altLang="en-US" sz="3200" b="1" dirty="0"/>
              <a:t>C</a:t>
            </a:r>
            <a:r>
              <a:rPr lang="en-US" altLang="en-US" sz="3200" b="1" dirty="0">
                <a:effectLst/>
              </a:rPr>
              <a:t>hildren - Preventable </a:t>
            </a:r>
            <a:r>
              <a:rPr lang="en-US" altLang="en-US" sz="3200" b="1" dirty="0"/>
              <a:t>C</a:t>
            </a:r>
            <a:r>
              <a:rPr lang="en-US" altLang="en-US" sz="3200" b="1" dirty="0">
                <a:effectLst/>
              </a:rPr>
              <a:t>auses of </a:t>
            </a:r>
            <a:r>
              <a:rPr lang="en-US" altLang="en-US" sz="3200" b="1" dirty="0"/>
              <a:t>D</a:t>
            </a:r>
            <a:r>
              <a:rPr lang="en-US" altLang="en-US" sz="3200" b="1" dirty="0">
                <a:effectLst/>
              </a:rPr>
              <a:t>eath*</a:t>
            </a:r>
            <a:endParaRPr lang="en-US" altLang="en-US" sz="32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40784"/>
            <a:ext cx="8191500" cy="481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85" y="2036109"/>
            <a:ext cx="461665" cy="3429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latin typeface="+mj-lt"/>
              </a:rPr>
              <a:t>Survival – Preventable Causes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620628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Follow-up Time Since Birth (year)</a:t>
            </a:r>
          </a:p>
        </p:txBody>
      </p:sp>
    </p:spTree>
    <p:extLst>
      <p:ext uri="{BB962C8B-B14F-4D97-AF65-F5344CB8AC3E}">
        <p14:creationId xmlns:p14="http://schemas.microsoft.com/office/powerpoint/2010/main" val="508424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18-Year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Cognitive-related outcomes </a:t>
            </a:r>
          </a:p>
          <a:p>
            <a:pPr lvl="1"/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Language, math achievement, emotion recognition, working memory, etc.</a:t>
            </a:r>
          </a:p>
          <a:p>
            <a:pPr lvl="1"/>
            <a:r>
              <a:rPr lang="en-US" sz="2000" b="1" dirty="0">
                <a:latin typeface="+mj-lt"/>
              </a:rPr>
              <a:t>Effects hypothesized to be moderated by maternal psychological resources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Behavioral health </a:t>
            </a:r>
          </a:p>
          <a:p>
            <a:pPr lvl="1"/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Substance use and disorders, STI’s, HIV risk, internalizing disorders, externalizing disorders, arrests, convictions, including for interpersonal violence</a:t>
            </a:r>
          </a:p>
          <a:p>
            <a:pPr lvl="1"/>
            <a:r>
              <a:rPr lang="en-US" sz="2000" b="1" dirty="0">
                <a:latin typeface="+mj-lt"/>
              </a:rPr>
              <a:t>Effects on arrests and convictions hypothesized to be more pronounced for females</a:t>
            </a:r>
          </a:p>
          <a:p>
            <a:endParaRPr lang="en-US" sz="20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400" y="1405446"/>
            <a:ext cx="86868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228600"/>
            <a:ext cx="8686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Pattern of Denver Program Effects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63738" y="1676400"/>
            <a:ext cx="6540500" cy="448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73338" y="4648200"/>
            <a:ext cx="1435100" cy="1511300"/>
          </a:xfrm>
          <a:prstGeom prst="rect">
            <a:avLst/>
          </a:prstGeom>
          <a:solidFill>
            <a:srgbClr val="76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478338" y="3581400"/>
            <a:ext cx="1435100" cy="2578100"/>
          </a:xfrm>
          <a:prstGeom prst="rect">
            <a:avLst/>
          </a:prstGeom>
          <a:solidFill>
            <a:srgbClr val="E2AC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59538" y="2133600"/>
            <a:ext cx="1435100" cy="4025900"/>
          </a:xfrm>
          <a:prstGeom prst="rect">
            <a:avLst/>
          </a:pr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9375" y="2803525"/>
            <a:ext cx="192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Maternal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Child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Functioning</a:t>
            </a:r>
            <a:endParaRPr lang="en-US" altLang="en-US" sz="2400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346325" y="6232525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Comparison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60925" y="6232525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Para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842125" y="6232525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Nurse</a:t>
            </a:r>
          </a:p>
        </p:txBody>
      </p:sp>
    </p:spTree>
    <p:extLst>
      <p:ext uri="{BB962C8B-B14F-4D97-AF65-F5344CB8AC3E}">
        <p14:creationId xmlns:p14="http://schemas.microsoft.com/office/powerpoint/2010/main" val="3536991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Changes in Urine Cotinine from Baseline to 36 weeks of Pregnancy (ng/mL) - Denver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04800" y="1397000"/>
          <a:ext cx="85344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556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259.0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12.32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29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88.51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6548917"/>
            <a:ext cx="419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P-values: p vs c = NS          n vs c &lt;.05</a:t>
            </a:r>
            <a:r>
              <a:rPr lang="en-US" sz="1200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4773"/>
            <a:ext cx="8839200" cy="717881"/>
          </a:xfrm>
        </p:spPr>
        <p:txBody>
          <a:bodyPr>
            <a:normAutofit/>
          </a:bodyPr>
          <a:lstStyle/>
          <a:p>
            <a:r>
              <a:rPr lang="en-US" sz="3600" b="1" dirty="0"/>
              <a:t>Time to First Subsequent Pregnancy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8906" y="643478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Months Since First Birth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77" y="2419350"/>
            <a:ext cx="461665" cy="2628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latin typeface="+mj-lt"/>
              </a:rPr>
              <a:t>Percent Not Pregnant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99846" y="812654"/>
            <a:ext cx="8313719" cy="5740546"/>
            <a:chOff x="373081" y="1410908"/>
            <a:chExt cx="8381074" cy="4884338"/>
          </a:xfrm>
        </p:grpSpPr>
        <p:grpSp>
          <p:nvGrpSpPr>
            <p:cNvPr id="11" name="Group 10"/>
            <p:cNvGrpSpPr/>
            <p:nvPr/>
          </p:nvGrpSpPr>
          <p:grpSpPr>
            <a:xfrm>
              <a:off x="838200" y="1524000"/>
              <a:ext cx="7848600" cy="4419600"/>
              <a:chOff x="1143000" y="1447801"/>
              <a:chExt cx="7467600" cy="4953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43000" y="1447801"/>
                <a:ext cx="7467600" cy="4953000"/>
                <a:chOff x="1143000" y="1447801"/>
                <a:chExt cx="7467600" cy="495300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3000" y="1447801"/>
                  <a:ext cx="7467600" cy="4953000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295400" y="5791200"/>
                  <a:ext cx="7239000" cy="457200"/>
                </a:xfrm>
                <a:prstGeom prst="rect">
                  <a:avLst/>
                </a:prstGeom>
                <a:solidFill>
                  <a:srgbClr val="F8F8F8"/>
                </a:solidFill>
                <a:ln>
                  <a:solidFill>
                    <a:srgbClr val="F8F8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flipV="1">
                <a:off x="1600200" y="4267200"/>
                <a:ext cx="2667000" cy="990600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20808" y="5973473"/>
              <a:ext cx="7933347" cy="321773"/>
              <a:chOff x="1663251" y="6027720"/>
              <a:chExt cx="4923056" cy="321773"/>
            </a:xfrm>
          </p:grpSpPr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663251" y="6037154"/>
                <a:ext cx="3556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0</a:t>
                </a:r>
              </a:p>
            </p:txBody>
          </p:sp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2838486" y="6030368"/>
                <a:ext cx="1762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3423252" y="6030368"/>
                <a:ext cx="1762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9</a:t>
                </a: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3981571" y="6041716"/>
                <a:ext cx="2379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12</a:t>
                </a: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247396" y="6037154"/>
                <a:ext cx="1762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572661" y="6037154"/>
                <a:ext cx="2379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15</a:t>
                </a:r>
              </a:p>
            </p:txBody>
          </p:sp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5763598" y="6037154"/>
                <a:ext cx="2379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21</a:t>
                </a: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5162464" y="6027720"/>
                <a:ext cx="2379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18</a:t>
                </a: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6348364" y="6037154"/>
                <a:ext cx="2379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 dirty="0">
                    <a:latin typeface="+mj-lt"/>
                  </a:rPr>
                  <a:t>24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73081" y="1410908"/>
              <a:ext cx="610464" cy="4500498"/>
              <a:chOff x="725363" y="2020410"/>
              <a:chExt cx="610464" cy="3722430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725363" y="2020410"/>
                <a:ext cx="482824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100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862239" y="2724053"/>
                <a:ext cx="383438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90</a:t>
                </a: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862239" y="3419071"/>
                <a:ext cx="383438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80</a:t>
                </a: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862239" y="4098236"/>
                <a:ext cx="473588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70</a:t>
                </a:r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auto">
              <a:xfrm>
                <a:off x="840324" y="4809108"/>
                <a:ext cx="383438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60</a:t>
                </a:r>
              </a:p>
            </p:txBody>
          </p:sp>
          <p:sp>
            <p:nvSpPr>
              <p:cNvPr id="33" name="Text Box 13"/>
              <p:cNvSpPr txBox="1">
                <a:spLocks noChangeArrowheads="1"/>
              </p:cNvSpPr>
              <p:nvPr/>
            </p:nvSpPr>
            <p:spPr bwMode="auto">
              <a:xfrm>
                <a:off x="840324" y="5488273"/>
                <a:ext cx="383438" cy="254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 b="1" dirty="0"/>
                  <a:t>50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543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Denver Trial: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Language Delay (21 months)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04800" y="15240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2228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Denver Trial: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Total Language Score – PLS (Age 4)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04800" y="15240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682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prstClr val="white"/>
                </a:solidFill>
              </a:rPr>
              <a:t>Executive Functioning Composite Denver – Child age 4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8686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prstClr val="white"/>
                </a:solidFill>
              </a:rPr>
              <a:t>			</a:t>
            </a: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prstClr val="white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04800" y="15240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909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4724400" cy="18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High-Risk Neighborhoods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267200" cy="48006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>
                <a:latin typeface="+mj-lt"/>
              </a:rPr>
              <a:t>No sources of healthy food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Unemployment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No decent housing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Unsafe play areas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Crime</a:t>
            </a:r>
          </a:p>
        </p:txBody>
      </p:sp>
      <p:pic>
        <p:nvPicPr>
          <p:cNvPr id="14340" name="Picture 4" descr="cornersto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4953000" cy="7010400"/>
          </a:xfrm>
          <a:noFill/>
        </p:spPr>
      </p:pic>
      <p:sp>
        <p:nvSpPr>
          <p:cNvPr id="419845" name="Line 5"/>
          <p:cNvSpPr>
            <a:spLocks noChangeShapeType="1"/>
          </p:cNvSpPr>
          <p:nvPr/>
        </p:nvSpPr>
        <p:spPr bwMode="auto">
          <a:xfrm flipV="1">
            <a:off x="228600" y="1828800"/>
            <a:ext cx="38862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Cross-Situational Trajectories of Externalizing Problems: Denver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73" y="22098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j-lt"/>
              </a:rPr>
              <a:t>Parent Reports at Ages 2, 4, 6 and 9 + Teacher Reports at Ages 6 and 9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Nurse- and Paraprofessional-Visitation deflected girls </a:t>
            </a:r>
          </a:p>
          <a:p>
            <a:pPr lvl="1"/>
            <a:r>
              <a:rPr lang="en-US" sz="2000" b="1" dirty="0">
                <a:latin typeface="+mj-lt"/>
              </a:rPr>
              <a:t>away from a pattern of persistent high EXT toward moderate EXT and </a:t>
            </a:r>
          </a:p>
          <a:p>
            <a:pPr lvl="1"/>
            <a:r>
              <a:rPr lang="en-US" sz="2000" b="1" dirty="0">
                <a:latin typeface="+mj-lt"/>
              </a:rPr>
              <a:t>away from stable low levels of EXT toward moderate EXT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No effects for males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latin typeface="+mj-lt"/>
              </a:rPr>
              <a:t>                                                          </a:t>
            </a:r>
            <a:r>
              <a:rPr lang="en-US" sz="1800" b="1" i="1" dirty="0" err="1">
                <a:latin typeface="+mj-lt"/>
              </a:rPr>
              <a:t>Prev</a:t>
            </a:r>
            <a:r>
              <a:rPr lang="en-US" sz="1800" b="1" i="1" dirty="0">
                <a:latin typeface="+mj-lt"/>
              </a:rPr>
              <a:t> </a:t>
            </a:r>
            <a:r>
              <a:rPr lang="en-US" sz="1800" b="1" i="1" dirty="0" err="1">
                <a:latin typeface="+mj-lt"/>
              </a:rPr>
              <a:t>Sci</a:t>
            </a:r>
            <a:r>
              <a:rPr lang="en-US" sz="1800" b="1" dirty="0">
                <a:latin typeface="+mj-lt"/>
              </a:rPr>
              <a:t> January 2019</a:t>
            </a:r>
            <a:endParaRPr lang="en-US" sz="1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400" y="1524000"/>
            <a:ext cx="86868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572000" cy="4416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Support Organizational and Community Capacity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Education and Consultation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Program Guidelines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Information System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Assessing Program Performance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§"/>
            </a:pPr>
            <a:r>
              <a:rPr lang="en-US" altLang="en-US" sz="2400" b="1" dirty="0">
                <a:latin typeface="+mj-lt"/>
              </a:rPr>
              <a:t>Continuous Improvement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4162"/>
            <a:ext cx="3346450" cy="1412875"/>
          </a:xfrm>
          <a:prstGeom prst="rect">
            <a:avLst/>
          </a:prstGeom>
          <a:noFill/>
          <a:ln w="28575">
            <a:solidFill>
              <a:srgbClr val="2F4B6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038600" y="284162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latin typeface="+mj-lt"/>
              </a:rPr>
              <a:t>From Science to Practice</a:t>
            </a:r>
          </a:p>
        </p:txBody>
      </p:sp>
      <p:pic>
        <p:nvPicPr>
          <p:cNvPr id="13318" name="Picture 6" descr="baby3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238" y="1676400"/>
            <a:ext cx="40687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229100" y="1529080"/>
            <a:ext cx="39624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6144"/>
      </p:ext>
    </p:extLst>
  </p:cSld>
  <p:clrMapOvr>
    <a:masterClrMapping/>
  </p:clrMapOvr>
  <p:transition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114300"/>
            <a:ext cx="6858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14740-ED4D-48DB-B5D2-C3D9D1EFF216}" type="slidenum"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56" y="2182813"/>
            <a:ext cx="84582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/>
              <a:t>Nurse-Family Partnership is a growing, national program</a:t>
            </a:r>
          </a:p>
        </p:txBody>
      </p:sp>
      <p:pic>
        <p:nvPicPr>
          <p:cNvPr id="26628" name="Picture 8" descr="NFP PPT Photo Filmstrip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55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4"/>
          <p:cNvSpPr>
            <a:spLocks noChangeArrowheads="1"/>
          </p:cNvSpPr>
          <p:nvPr/>
        </p:nvSpPr>
        <p:spPr bwMode="auto">
          <a:xfrm>
            <a:off x="6764338" y="3017838"/>
            <a:ext cx="568325" cy="369332"/>
          </a:xfrm>
          <a:prstGeom prst="rect">
            <a:avLst/>
          </a:prstGeom>
          <a:solidFill>
            <a:srgbClr val="DAD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F3A68"/>
                </a:solidFill>
              </a:rPr>
              <a:t>41</a:t>
            </a:r>
          </a:p>
        </p:txBody>
      </p:sp>
      <p:sp>
        <p:nvSpPr>
          <p:cNvPr id="26630" name="TextBox 45"/>
          <p:cNvSpPr txBox="1">
            <a:spLocks noChangeArrowheads="1"/>
          </p:cNvSpPr>
          <p:nvPr/>
        </p:nvSpPr>
        <p:spPr bwMode="auto">
          <a:xfrm>
            <a:off x="7467600" y="2986088"/>
            <a:ext cx="1676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+mj-lt"/>
              </a:rPr>
              <a:t>States that NFP serves + U.S. Virgin Islands</a:t>
            </a:r>
          </a:p>
        </p:txBody>
      </p:sp>
      <p:sp>
        <p:nvSpPr>
          <p:cNvPr id="26631" name="TextBox 47"/>
          <p:cNvSpPr txBox="1">
            <a:spLocks noChangeArrowheads="1"/>
          </p:cNvSpPr>
          <p:nvPr/>
        </p:nvSpPr>
        <p:spPr bwMode="auto">
          <a:xfrm>
            <a:off x="7391400" y="3810000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+mj-lt"/>
              </a:rPr>
              <a:t>Number of counties NFP is serving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228600" y="90488"/>
            <a:ext cx="381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Where we work</a:t>
            </a:r>
          </a:p>
        </p:txBody>
      </p:sp>
      <p:sp>
        <p:nvSpPr>
          <p:cNvPr id="26633" name="Rectangle 44"/>
          <p:cNvSpPr>
            <a:spLocks noChangeArrowheads="1"/>
          </p:cNvSpPr>
          <p:nvPr/>
        </p:nvSpPr>
        <p:spPr bwMode="auto">
          <a:xfrm>
            <a:off x="6632575" y="3917950"/>
            <a:ext cx="703263" cy="369332"/>
          </a:xfrm>
          <a:prstGeom prst="rect">
            <a:avLst/>
          </a:prstGeom>
          <a:solidFill>
            <a:srgbClr val="DAD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F3A68"/>
                </a:solidFill>
              </a:rPr>
              <a:t>598</a:t>
            </a:r>
          </a:p>
        </p:txBody>
      </p:sp>
      <p:sp>
        <p:nvSpPr>
          <p:cNvPr id="26634" name="TextBox 1"/>
          <p:cNvSpPr txBox="1">
            <a:spLocks noChangeArrowheads="1"/>
          </p:cNvSpPr>
          <p:nvPr/>
        </p:nvSpPr>
        <p:spPr bwMode="auto">
          <a:xfrm>
            <a:off x="6800850" y="4772025"/>
            <a:ext cx="1905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+mj-lt"/>
              </a:rPr>
              <a:t>Tribal agencies are denoted by Band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+mj-lt"/>
              </a:rPr>
              <a:t>Map does not include program in U.S. Virgin Islands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0B5495"/>
              </a:solidFill>
              <a:latin typeface="+mj-lt"/>
            </a:endParaRPr>
          </a:p>
        </p:txBody>
      </p:sp>
      <p:sp>
        <p:nvSpPr>
          <p:cNvPr id="26635" name="TextBox 21"/>
          <p:cNvSpPr txBox="1">
            <a:spLocks noChangeArrowheads="1"/>
          </p:cNvSpPr>
          <p:nvPr/>
        </p:nvSpPr>
        <p:spPr bwMode="auto">
          <a:xfrm>
            <a:off x="5957888" y="4494213"/>
            <a:ext cx="15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rgbClr val="2F547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rgbClr val="2F547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2F547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2F547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2F547E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F3A68"/>
                </a:solidFill>
              </a:rPr>
              <a:t> </a:t>
            </a:r>
            <a:endParaRPr lang="en-US" alt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6557169"/>
            <a:ext cx="2819400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chemeClr val="tx2">
                    <a:lumMod val="20000"/>
                    <a:lumOff val="80000"/>
                  </a:schemeClr>
                </a:solidFill>
                <a:ea typeface="ＭＳ Ｐゴシック" charset="-128"/>
              </a:rPr>
              <a:t>© Copyright 2014 Nurse-Family Partnership. 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07" y="2678400"/>
            <a:ext cx="6336507" cy="41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0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1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/>
              <a:t>International Replication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No presumptions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Adaptation – feasibility &amp; acceptability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Pre-test and small-scale trial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Larger trial (if population sufficiently large and feasible)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Faithful replication of adapted program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200" b="1" dirty="0">
                <a:latin typeface="+mj-lt"/>
              </a:rPr>
              <a:t>International societies: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UK – England, Scotland, Northern Ireland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Australia – aboriginal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Canada – ON and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Norway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Bulgaria – Roma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latin typeface="+mj-lt"/>
              </a:rPr>
              <a:t>American Indians &amp; Alaskan Natives</a:t>
            </a:r>
          </a:p>
        </p:txBody>
      </p:sp>
      <p:sp>
        <p:nvSpPr>
          <p:cNvPr id="483332" name="Line 4"/>
          <p:cNvSpPr>
            <a:spLocks noChangeShapeType="1"/>
          </p:cNvSpPr>
          <p:nvPr/>
        </p:nvSpPr>
        <p:spPr bwMode="auto">
          <a:xfrm flipV="1">
            <a:off x="266700" y="1166949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Test Innovations in Model and Implementation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334000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Participant retention and completed home visits - RCT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Intimate partner violence - RCT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Hormonal contraception - RCT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New method to observe &amp; promote caregiver-child interaction – DANCE/DANCE STEPS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Maternal depression and anxiety - RCT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Development of STAR (Strength and Risk) framework to guide program implementation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Modernize NFP with telehealth, STAR, electronic facilitators, and retention intervention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Improve NFP - child welfare &amp; primary care collaboration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b="1" dirty="0">
                <a:latin typeface="+mj-lt"/>
              </a:rPr>
              <a:t>Pilot and test program for multiparous women and those with substance abuse</a:t>
            </a:r>
            <a:r>
              <a:rPr lang="en-US" sz="2000" b="1" dirty="0">
                <a:latin typeface="+mj-lt"/>
              </a:rPr>
              <a:t>	</a:t>
            </a:r>
            <a:endParaRPr lang="en-US" sz="2000" b="1" i="1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2000" b="1" i="1" dirty="0">
                <a:latin typeface="+mj-lt"/>
              </a:rPr>
              <a:t>						</a:t>
            </a:r>
            <a:r>
              <a:rPr lang="en-US" sz="1800" b="1" i="1" dirty="0">
                <a:latin typeface="+mj-lt"/>
              </a:rPr>
              <a:t>Pediatrics 2013; 132; S110</a:t>
            </a:r>
            <a:br>
              <a:rPr lang="en-US" sz="1800" b="1" i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52400" y="10668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Implications for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Gain insight into the patterns of sex-moderated effects found here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Greater emphasis within NFP on setting effective limits – especially for non-compliant males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Greater attention to linking NFP with programs beginning at age 2 focused on behavioral regulation</a:t>
            </a:r>
          </a:p>
          <a:p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Formative development of intervention</a:t>
            </a:r>
          </a:p>
          <a:p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Small-scale trial</a:t>
            </a:r>
          </a:p>
          <a:p>
            <a:endParaRPr lang="en-US" sz="2000" b="1" dirty="0">
              <a:latin typeface="+mj-lt"/>
            </a:endParaRPr>
          </a:p>
          <a:p>
            <a:pPr lvl="1"/>
            <a:r>
              <a:rPr lang="en-US" sz="2000" b="1" dirty="0">
                <a:latin typeface="+mj-lt"/>
              </a:rPr>
              <a:t>Well-powered RCT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28600" y="1295400"/>
            <a:ext cx="8610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333EB~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1346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5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267200" cy="1295400"/>
          </a:xfrm>
        </p:spPr>
        <p:txBody>
          <a:bodyPr>
            <a:noAutofit/>
          </a:bodyPr>
          <a:lstStyle/>
          <a:p>
            <a:pPr eaLnBrk="1" hangingPunct="1"/>
            <a:br>
              <a:rPr lang="en-US" altLang="en-US" sz="4000" b="1" dirty="0">
                <a:effectLst/>
              </a:rPr>
            </a:br>
            <a:r>
              <a:rPr lang="en-US" altLang="en-US" sz="4000" b="1" dirty="0">
                <a:effectLst/>
              </a:rPr>
              <a:t>Nurse Family Partnership</a:t>
            </a:r>
            <a:br>
              <a:rPr lang="en-US" altLang="en-US" sz="4000" b="1" dirty="0">
                <a:solidFill>
                  <a:schemeClr val="accent1"/>
                </a:solidFill>
                <a:effectLst/>
              </a:rPr>
            </a:br>
            <a:endParaRPr lang="en-US" altLang="en-US" sz="40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3434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+mj-lt"/>
              </a:rPr>
              <a:t>Prenatal and infancy home visiting by nurses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+mj-lt"/>
              </a:rPr>
              <a:t>Focused on low-income mothers with no previous live births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latin typeface="+mj-lt"/>
              </a:rPr>
              <a:t>Clarity in goals, objectives, and methods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+mj-lt"/>
              </a:rPr>
              <a:t>Activates and supports parents’ instincts to protect their children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+mj-lt"/>
              </a:rPr>
              <a:t>Strengths-based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/>
          </a:p>
        </p:txBody>
      </p:sp>
      <p:pic>
        <p:nvPicPr>
          <p:cNvPr id="4100" name="Picture 4" descr="FD43463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0"/>
            <a:ext cx="4876800" cy="6934200"/>
          </a:xfrm>
          <a:noFill/>
        </p:spPr>
      </p:pic>
      <p:sp>
        <p:nvSpPr>
          <p:cNvPr id="333829" name="Line 5"/>
          <p:cNvSpPr>
            <a:spLocks noChangeShapeType="1"/>
          </p:cNvSpPr>
          <p:nvPr/>
        </p:nvSpPr>
        <p:spPr bwMode="auto">
          <a:xfrm flipV="1">
            <a:off x="152400" y="1600200"/>
            <a:ext cx="39624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533400"/>
            <a:ext cx="4572000" cy="1981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/>
              <a:t>NURSE FAMILY PARTNERSHIP’S</a:t>
            </a:r>
            <a:br>
              <a:rPr lang="en-US" sz="3600" b="1" dirty="0"/>
            </a:br>
            <a:r>
              <a:rPr lang="en-US" sz="3600" b="1" dirty="0"/>
              <a:t>THREE GOALS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819400"/>
            <a:ext cx="4343400" cy="3657600"/>
          </a:xfrm>
        </p:spPr>
        <p:txBody>
          <a:bodyPr/>
          <a:lstStyle/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>
                <a:latin typeface="+mj-lt"/>
              </a:rPr>
              <a:t>Improve pregnancy outcomes</a:t>
            </a:r>
          </a:p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>
                <a:latin typeface="+mj-lt"/>
              </a:rPr>
              <a:t>Improve child health and development</a:t>
            </a:r>
          </a:p>
          <a:p>
            <a:pPr marL="533400" indent="-533400" eaLnBrk="1" hangingPunct="1">
              <a:spcAft>
                <a:spcPct val="20000"/>
              </a:spcAft>
              <a:buFont typeface="Times" charset="0"/>
              <a:buAutoNum type="arabicPeriod"/>
            </a:pPr>
            <a:r>
              <a:rPr lang="en-US" altLang="en-US" sz="2400" b="1" dirty="0">
                <a:latin typeface="+mj-lt"/>
              </a:rPr>
              <a:t>Improve parents’ health and economic self-sufficiency</a:t>
            </a:r>
          </a:p>
          <a:p>
            <a:pPr marL="533400" indent="-533400" eaLnBrk="1" hangingPunct="1"/>
            <a:endParaRPr lang="en-US" altLang="en-US" sz="2400" b="1" dirty="0">
              <a:latin typeface="+mj-lt"/>
            </a:endParaRPr>
          </a:p>
          <a:p>
            <a:pPr marL="533400" indent="-533400" eaLnBrk="1" hangingPunct="1"/>
            <a:endParaRPr lang="en-US" altLang="en-US" sz="2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4724400" y="2590800"/>
            <a:ext cx="41910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7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  <p:bldP spid="1925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79900" y="1841500"/>
            <a:ext cx="2108200" cy="2336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343400" y="2027238"/>
            <a:ext cx="1981200" cy="639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Child Neurodevelopmental</a:t>
            </a:r>
          </a:p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Impairment</a:t>
            </a:r>
            <a:endParaRPr lang="en-US" altLang="en-US" sz="1200" b="1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0" y="2667000"/>
            <a:ext cx="1574800" cy="584200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/>
              <a:t>Emotional/Behavior</a:t>
            </a:r>
          </a:p>
          <a:p>
            <a:pPr algn="ctr"/>
            <a:r>
              <a:rPr lang="en-US" altLang="en-US" sz="1200" b="1"/>
              <a:t>Dysregulation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84700" y="3365500"/>
            <a:ext cx="1574800" cy="584200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/>
              <a:t>Cognitive</a:t>
            </a:r>
          </a:p>
          <a:p>
            <a:pPr algn="ctr"/>
            <a:r>
              <a:rPr lang="en-US" altLang="en-US" sz="1200" b="1"/>
              <a:t>Impairment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65100" y="2603500"/>
            <a:ext cx="1117600" cy="5842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917700" y="698500"/>
            <a:ext cx="1270000" cy="736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Prenatal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Health-Related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Behaviors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41500" y="2527300"/>
            <a:ext cx="1270000" cy="7366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Dysfunctional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Caregiving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752600" y="3822700"/>
            <a:ext cx="2133600" cy="22733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889125" y="3932238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Maternal 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Life Course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917700" y="4432300"/>
            <a:ext cx="1816100" cy="431800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/>
              <a:t>Closely Spaced</a:t>
            </a:r>
          </a:p>
          <a:p>
            <a:r>
              <a:rPr lang="en-US" altLang="en-US" sz="1200" b="1"/>
              <a:t>Unplanned Pregnancy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917700" y="4965700"/>
            <a:ext cx="1816100" cy="431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/>
              <a:t>Welfare Dependence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917700" y="5499100"/>
            <a:ext cx="1816100" cy="431800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/>
              <a:t>Substance Abuse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162800" y="4648200"/>
            <a:ext cx="1270000" cy="7366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Negative 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Peers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295400" y="2895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914400" y="3200400"/>
            <a:ext cx="914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1219200" y="1447800"/>
            <a:ext cx="9144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00400" y="1066800"/>
            <a:ext cx="10668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6400800" y="2895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7772400" y="4191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3733800" y="48768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7086600" y="1828800"/>
            <a:ext cx="1752600" cy="236220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274638"/>
            <a:ext cx="906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H="1">
            <a:off x="3124200" y="2895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7467600" y="2438400"/>
            <a:ext cx="1041400" cy="1143000"/>
          </a:xfrm>
          <a:prstGeom prst="rect">
            <a:avLst/>
          </a:prstGeom>
          <a:solidFill>
            <a:srgbClr val="0000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/>
              <a:t>Antisocial</a:t>
            </a:r>
          </a:p>
          <a:p>
            <a:r>
              <a:rPr lang="en-US" altLang="en-US" sz="1200" b="1"/>
              <a:t>Behavior</a:t>
            </a:r>
          </a:p>
          <a:p>
            <a:endParaRPr lang="en-US" altLang="en-US" sz="1200" b="1"/>
          </a:p>
          <a:p>
            <a:r>
              <a:rPr lang="en-US" altLang="en-US" sz="1200" b="1"/>
              <a:t>Substance</a:t>
            </a:r>
          </a:p>
          <a:p>
            <a:r>
              <a:rPr lang="en-US" altLang="en-US" sz="1200" b="1"/>
              <a:t>Abuse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239000" y="1905000"/>
            <a:ext cx="143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Child/Adolescent</a:t>
            </a:r>
          </a:p>
          <a:p>
            <a:r>
              <a:rPr lang="en-US" altLang="en-US" sz="1200" b="1">
                <a:solidFill>
                  <a:schemeClr val="bg1"/>
                </a:solidFill>
              </a:rPr>
              <a:t>Functioning</a:t>
            </a:r>
          </a:p>
        </p:txBody>
      </p:sp>
    </p:spTree>
    <p:extLst>
      <p:ext uri="{BB962C8B-B14F-4D97-AF65-F5344CB8AC3E}">
        <p14:creationId xmlns:p14="http://schemas.microsoft.com/office/powerpoint/2010/main" val="30573461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562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TRIALS OF PROGRAM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4800" y="3962400"/>
            <a:ext cx="2667000" cy="21336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41910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 dirty="0"/>
              <a:t>Low-income whites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en-US" altLang="en-US" sz="1800" b="1" dirty="0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 dirty="0"/>
              <a:t>Semi-rural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00400" y="4038600"/>
            <a:ext cx="2667000" cy="20574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76600" y="4191000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Low-income 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en-US" sz="1800" b="1"/>
              <a:t>	blacks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Urban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0" y="3962400"/>
            <a:ext cx="2590800" cy="2133600"/>
          </a:xfrm>
          <a:prstGeom prst="rect">
            <a:avLst/>
          </a:prstGeom>
          <a:solidFill>
            <a:srgbClr val="2F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72200" y="4191000"/>
            <a:ext cx="243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4488" indent="-344488"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Large portion of Latino families</a:t>
            </a:r>
          </a:p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US" altLang="en-US" sz="1800" b="1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1"/>
              <a:t>Nurse  versus paraprofessional visitors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96863" y="1371600"/>
            <a:ext cx="2674937" cy="685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Elmira, NY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1977</a:t>
            </a:r>
            <a:endParaRPr lang="en-US" altLang="en-US" b="1">
              <a:solidFill>
                <a:srgbClr val="2F4B69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667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" y="3657600"/>
            <a:ext cx="2667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400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200400" y="1390650"/>
            <a:ext cx="2667000" cy="666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Memphis, TN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1987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200400" y="3657600"/>
            <a:ext cx="26670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1,138 and N=743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096000" y="1390650"/>
            <a:ext cx="2590800" cy="66675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Denver, CO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2F4B69"/>
                </a:solidFill>
              </a:rPr>
              <a:t>1994</a:t>
            </a:r>
            <a:endParaRPr lang="en-US" altLang="en-US" sz="1800" b="1">
              <a:solidFill>
                <a:srgbClr val="2F4B69"/>
              </a:solidFill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96000" y="3657600"/>
            <a:ext cx="25908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2F4B69"/>
                </a:solidFill>
              </a:rPr>
              <a:t>N = 735</a:t>
            </a:r>
          </a:p>
        </p:txBody>
      </p:sp>
      <p:sp>
        <p:nvSpPr>
          <p:cNvPr id="193554" name="Line 18"/>
          <p:cNvSpPr>
            <a:spLocks noChangeShapeType="1"/>
          </p:cNvSpPr>
          <p:nvPr/>
        </p:nvSpPr>
        <p:spPr bwMode="auto">
          <a:xfrm>
            <a:off x="0" y="685800"/>
            <a:ext cx="21336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Line 19"/>
          <p:cNvSpPr>
            <a:spLocks noChangeShapeType="1"/>
          </p:cNvSpPr>
          <p:nvPr/>
        </p:nvSpPr>
        <p:spPr bwMode="auto">
          <a:xfrm>
            <a:off x="7086600" y="685800"/>
            <a:ext cx="20574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4" grpId="0" animBg="1"/>
      <p:bldP spid="19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4800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/>
              <a:t>Consistent Results Across Trials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815343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Prenatal health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Children’s injuries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Children’s language and school readiness (low resource mothers)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Children’s behavioral problems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Children’s depression/anxiety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Children’s substance use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Maternal Impairment due to substance use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Short inter-birth intervals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Maternal employment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b="1" dirty="0">
                <a:latin typeface="+mj-lt"/>
              </a:rPr>
              <a:t>Welfare &amp; food stamp use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343" y="-31687"/>
            <a:ext cx="3124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343" y="4420637"/>
            <a:ext cx="3124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152400" y="1066800"/>
            <a:ext cx="5410200" cy="0"/>
          </a:xfrm>
          <a:prstGeom prst="line">
            <a:avLst/>
          </a:prstGeom>
          <a:noFill/>
          <a:ln w="28575">
            <a:solidFill>
              <a:srgbClr val="79A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7" descr="Juli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8361" y="2362200"/>
            <a:ext cx="3124200" cy="1935162"/>
          </a:xfrm>
          <a:noFill/>
        </p:spPr>
      </p:pic>
    </p:spTree>
    <p:extLst>
      <p:ext uri="{BB962C8B-B14F-4D97-AF65-F5344CB8AC3E}">
        <p14:creationId xmlns:p14="http://schemas.microsoft.com/office/powerpoint/2010/main" val="28065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3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12381</TotalTime>
  <Words>1506</Words>
  <Application>Microsoft Macintosh PowerPoint</Application>
  <PresentationFormat>On-screen Show (4:3)</PresentationFormat>
  <Paragraphs>477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Calibri</vt:lpstr>
      <vt:lpstr>Century Gothic</vt:lpstr>
      <vt:lpstr>Times</vt:lpstr>
      <vt:lpstr>Times New Roman</vt:lpstr>
      <vt:lpstr>Univers</vt:lpstr>
      <vt:lpstr>Wingdings</vt:lpstr>
      <vt:lpstr>Office Theme</vt:lpstr>
      <vt:lpstr> Improving the Life Chances of Disadvantaged Mothers and Children with Home-Visiting by Nurses:  Differences for Males and Females   </vt:lpstr>
      <vt:lpstr>Learning Objectives: </vt:lpstr>
      <vt:lpstr>PowerPoint Presentation</vt:lpstr>
      <vt:lpstr>High-Risk Neighborhoods </vt:lpstr>
      <vt:lpstr> Nurse Family Partnership </vt:lpstr>
      <vt:lpstr>NURSE FAMILY PARTNERSHIP’S THREE GOALS</vt:lpstr>
      <vt:lpstr>PowerPoint Presentation</vt:lpstr>
      <vt:lpstr>TRIALS OF PROGRAM</vt:lpstr>
      <vt:lpstr>Consistent Results Across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Conditions - Memphis</vt:lpstr>
      <vt:lpstr>Pregnancy-Induced Hypertension - Mothers</vt:lpstr>
      <vt:lpstr>PowerPoint Presentation</vt:lpstr>
      <vt:lpstr>PowerPoint Presentation</vt:lpstr>
      <vt:lpstr>PowerPoint Presentation</vt:lpstr>
      <vt:lpstr>PowerPoint Presentation</vt:lpstr>
      <vt:lpstr>Memphis Analysis of NFP Effects on Physical Aggression: Sex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Survival Plots for Intervention and Control Children - Preventable Causes of Death*</vt:lpstr>
      <vt:lpstr>18-Year Follow-Up</vt:lpstr>
      <vt:lpstr>PowerPoint Presentation</vt:lpstr>
      <vt:lpstr>PowerPoint Presentation</vt:lpstr>
      <vt:lpstr>Time to First Subsequent Pregnancy</vt:lpstr>
      <vt:lpstr>PowerPoint Presentation</vt:lpstr>
      <vt:lpstr>PowerPoint Presentation</vt:lpstr>
      <vt:lpstr>PowerPoint Presentation</vt:lpstr>
      <vt:lpstr>Cross-Situational Trajectories of Externalizing Problems: Denver</vt:lpstr>
      <vt:lpstr>PowerPoint Presentation</vt:lpstr>
      <vt:lpstr>Nurse-Family Partnership is a growing, national program</vt:lpstr>
      <vt:lpstr>International Replication</vt:lpstr>
      <vt:lpstr>Test Innovations in Model and Implementation </vt:lpstr>
      <vt:lpstr>Implications for Future Work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Nurse-Family Partnership</dc:title>
  <dc:creator>Olds, David</dc:creator>
  <cp:lastModifiedBy>Microsoft Office User</cp:lastModifiedBy>
  <cp:revision>321</cp:revision>
  <cp:lastPrinted>2019-02-21T16:50:17Z</cp:lastPrinted>
  <dcterms:created xsi:type="dcterms:W3CDTF">2014-06-03T20:20:19Z</dcterms:created>
  <dcterms:modified xsi:type="dcterms:W3CDTF">2019-05-07T02:09:03Z</dcterms:modified>
</cp:coreProperties>
</file>